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1" r:id="rId4"/>
    <p:sldId id="298" r:id="rId5"/>
    <p:sldId id="257" r:id="rId6"/>
    <p:sldId id="258" r:id="rId7"/>
    <p:sldId id="261" r:id="rId8"/>
    <p:sldId id="29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60E6D2CF-9061-4E5D-92C5-B6A2C2BE0D1D}" type="datetimeFigureOut">
              <a:rPr lang="ru-RU" smtClean="0"/>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0EB089EC-48E6-49C1-85CC-E5A859A7856D}" type="slidenum">
              <a:rPr lang="ru-RU" smtClean="0"/>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0E6D2CF-9061-4E5D-92C5-B6A2C2BE0D1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0E6D2CF-9061-4E5D-92C5-B6A2C2BE0D1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0E6D2CF-9061-4E5D-92C5-B6A2C2BE0D1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025"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endParaRPr kumimoji="0" lang="ru-RU" smtClean="0"/>
          </a:p>
        </p:txBody>
      </p:sp>
      <p:sp>
        <p:nvSpPr>
          <p:cNvPr id="4" name="Дата 3"/>
          <p:cNvSpPr>
            <a:spLocks noGrp="1"/>
          </p:cNvSpPr>
          <p:nvPr>
            <p:ph type="dt" sz="half" idx="10"/>
          </p:nvPr>
        </p:nvSpPr>
        <p:spPr/>
        <p:txBody>
          <a:bodyPr/>
          <a:lstStyle/>
          <a:p>
            <a:fld id="{60E6D2CF-9061-4E5D-92C5-B6A2C2BE0D1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0EB089EC-48E6-49C1-85CC-E5A859A7856D}" type="slidenum">
              <a:rPr lang="ru-RU" smtClean="0"/>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E6D2CF-9061-4E5D-92C5-B6A2C2BE0D1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endParaRPr kumimoji="0" lang="ru-RU" smtClean="0"/>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endParaRPr kumimoji="0" lang="ru-RU" smtClean="0"/>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0E6D2CF-9061-4E5D-92C5-B6A2C2BE0D1D}"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0E6D2CF-9061-4E5D-92C5-B6A2C2BE0D1D}"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0E6D2CF-9061-4E5D-92C5-B6A2C2BE0D1D}"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endParaRPr kumimoji="0" lang="ru-RU" smtClean="0"/>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E6D2CF-9061-4E5D-92C5-B6A2C2BE0D1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endParaRPr kumimoji="0" lang="ru-RU" smtClean="0"/>
          </a:p>
        </p:txBody>
      </p:sp>
      <p:sp>
        <p:nvSpPr>
          <p:cNvPr id="5" name="Дата 4"/>
          <p:cNvSpPr>
            <a:spLocks noGrp="1"/>
          </p:cNvSpPr>
          <p:nvPr>
            <p:ph type="dt" sz="half" idx="10"/>
          </p:nvPr>
        </p:nvSpPr>
        <p:spPr/>
        <p:txBody>
          <a:bodyPr/>
          <a:lstStyle/>
          <a:p>
            <a:fld id="{60E6D2CF-9061-4E5D-92C5-B6A2C2BE0D1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B089EC-48E6-49C1-85CC-E5A859A7856D}"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endParaRPr kumimoji="0" lang="ru-RU" smtClean="0"/>
          </a:p>
          <a:p>
            <a:pPr lvl="1" eaLnBrk="1" latinLnBrk="0" hangingPunct="1"/>
            <a:r>
              <a:rPr kumimoji="0" lang="ru-RU" smtClean="0"/>
              <a:t>Второй уровень</a:t>
            </a:r>
            <a:endParaRPr kumimoji="0" lang="ru-RU" smtClean="0"/>
          </a:p>
          <a:p>
            <a:pPr lvl="2" eaLnBrk="1" latinLnBrk="0" hangingPunct="1"/>
            <a:r>
              <a:rPr kumimoji="0" lang="ru-RU" smtClean="0"/>
              <a:t>Третий уровень</a:t>
            </a:r>
            <a:endParaRPr kumimoji="0" lang="ru-RU" smtClean="0"/>
          </a:p>
          <a:p>
            <a:pPr lvl="3" eaLnBrk="1" latinLnBrk="0" hangingPunct="1"/>
            <a:r>
              <a:rPr kumimoji="0" lang="ru-RU" smtClean="0"/>
              <a:t>Четвертый уровень</a:t>
            </a:r>
            <a:endParaRPr kumimoji="0" lang="ru-RU" smtClean="0"/>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0E6D2CF-9061-4E5D-92C5-B6A2C2BE0D1D}" type="datetimeFigureOut">
              <a:rPr lang="ru-RU" smtClean="0"/>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EB089EC-48E6-49C1-85CC-E5A859A7856D}" type="slidenum">
              <a:rPr lang="ru-RU" smtClean="0"/>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panose="05020102010507070707"/>
        <a:buChar char=""/>
        <a:defRPr kumimoji="0" sz="2800" kern="1200">
          <a:solidFill>
            <a:schemeClr val="tx1"/>
          </a:solidFill>
          <a:latin typeface="+mn-lt"/>
          <a:ea typeface="+mn-ea"/>
          <a:cs typeface="+mn-cs"/>
        </a:defRPr>
      </a:lvl1pPr>
      <a:lvl2pPr marL="868680" indent="-283210" algn="l" rtl="0" eaLnBrk="1" latinLnBrk="0" hangingPunct="1">
        <a:spcBef>
          <a:spcPct val="20000"/>
        </a:spcBef>
        <a:buClr>
          <a:schemeClr val="tx1"/>
        </a:buClr>
        <a:buSzPct val="80000"/>
        <a:buFont typeface="Wingdings 2" panose="05020102010507070707"/>
        <a:buChar char=""/>
        <a:defRPr kumimoji="0" sz="2400" kern="1200">
          <a:solidFill>
            <a:schemeClr val="tx1"/>
          </a:solidFill>
          <a:latin typeface="+mn-lt"/>
          <a:ea typeface="+mn-ea"/>
          <a:cs typeface="+mn-cs"/>
        </a:defRPr>
      </a:lvl2pPr>
      <a:lvl3pPr marL="1134110" indent="-228600" algn="l" rtl="0" eaLnBrk="1" latinLnBrk="0" hangingPunct="1">
        <a:spcBef>
          <a:spcPct val="20000"/>
        </a:spcBef>
        <a:buClr>
          <a:schemeClr val="tx1"/>
        </a:buClr>
        <a:buSzPct val="95000"/>
        <a:buFont typeface="Wingdings" panose="05000000000000000000"/>
        <a:buChar char=""/>
        <a:defRPr kumimoji="0" sz="2200" kern="1200">
          <a:solidFill>
            <a:schemeClr val="tx1"/>
          </a:solidFill>
          <a:latin typeface="+mn-lt"/>
          <a:ea typeface="+mn-ea"/>
          <a:cs typeface="+mn-cs"/>
        </a:defRPr>
      </a:lvl3pPr>
      <a:lvl4pPr marL="1353185" indent="-182880" algn="l" rtl="0" eaLnBrk="1" latinLnBrk="0" hangingPunct="1">
        <a:spcBef>
          <a:spcPct val="20000"/>
        </a:spcBef>
        <a:buClr>
          <a:schemeClr val="tx1"/>
        </a:buClr>
        <a:buSzPct val="100000"/>
        <a:buFont typeface="Wingdings 3" panose="05040102010807070707"/>
        <a:buChar char=""/>
        <a:defRPr kumimoji="0" sz="2000" kern="1200">
          <a:solidFill>
            <a:schemeClr val="tx1"/>
          </a:solidFill>
          <a:latin typeface="+mn-lt"/>
          <a:ea typeface="+mn-ea"/>
          <a:cs typeface="+mn-cs"/>
        </a:defRPr>
      </a:lvl4pPr>
      <a:lvl5pPr marL="1545590" indent="-182880" algn="l" rtl="0" eaLnBrk="1" latinLnBrk="0" hangingPunct="1">
        <a:spcBef>
          <a:spcPct val="20000"/>
        </a:spcBef>
        <a:buClr>
          <a:schemeClr val="tx1"/>
        </a:buClr>
        <a:buFont typeface="Wingdings 2" panose="05020102010507070707"/>
        <a:buChar char=""/>
        <a:defRPr kumimoji="0" sz="2000" kern="1200">
          <a:solidFill>
            <a:schemeClr val="tx1"/>
          </a:solidFill>
          <a:latin typeface="+mn-lt"/>
          <a:ea typeface="+mn-ea"/>
          <a:cs typeface="+mn-cs"/>
        </a:defRPr>
      </a:lvl5pPr>
      <a:lvl6pPr marL="1764665" indent="-182880" algn="l" rtl="0" eaLnBrk="1" latinLnBrk="0" hangingPunct="1">
        <a:spcBef>
          <a:spcPct val="20000"/>
        </a:spcBef>
        <a:buClr>
          <a:schemeClr val="tx1"/>
        </a:buClr>
        <a:buFont typeface="Wingdings 3" panose="05040102010807070707"/>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panose="05020102010507070707"/>
        <a:buChar char=""/>
        <a:defRPr kumimoji="0" sz="1600" kern="1200">
          <a:solidFill>
            <a:schemeClr val="tx1"/>
          </a:solidFill>
          <a:latin typeface="+mn-lt"/>
          <a:ea typeface="+mn-ea"/>
          <a:cs typeface="+mn-cs"/>
        </a:defRPr>
      </a:lvl7pPr>
      <a:lvl8pPr marL="2167255" indent="-182880" algn="l" rtl="0" eaLnBrk="1" latinLnBrk="0" hangingPunct="1">
        <a:spcBef>
          <a:spcPct val="20000"/>
        </a:spcBef>
        <a:buClr>
          <a:schemeClr val="tx1"/>
        </a:buClr>
        <a:buFont typeface="Wingdings 2" panose="05020102010507070707"/>
        <a:buChar char=""/>
        <a:defRPr kumimoji="0" sz="1400" kern="1200">
          <a:solidFill>
            <a:schemeClr val="tx1"/>
          </a:solidFill>
          <a:latin typeface="+mn-lt"/>
          <a:ea typeface="+mn-ea"/>
          <a:cs typeface="+mn-cs"/>
        </a:defRPr>
      </a:lvl8pPr>
      <a:lvl9pPr marL="2368550" indent="-182880" algn="l" rtl="0" eaLnBrk="1" latinLnBrk="0" hangingPunct="1">
        <a:spcBef>
          <a:spcPct val="20000"/>
        </a:spcBef>
        <a:buClr>
          <a:schemeClr val="tx1"/>
        </a:buClr>
        <a:buFont typeface="Wingdings 2" panose="05020102010507070707"/>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14CD68"/>
            </a:gs>
            <a:gs pos="100000">
              <a:srgbClr val="0B6E3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6545" y="165735"/>
            <a:ext cx="8550275" cy="6324600"/>
          </a:xfrm>
          <a:gradFill>
            <a:gsLst>
              <a:gs pos="0">
                <a:srgbClr val="14CD68"/>
              </a:gs>
              <a:gs pos="100000">
                <a:srgbClr val="0B6E38"/>
              </a:gs>
            </a:gsLst>
            <a:lin ang="5400000" scaled="0"/>
          </a:gradFill>
        </p:spPr>
        <p:style>
          <a:lnRef idx="2">
            <a:schemeClr val="dk1"/>
          </a:lnRef>
          <a:fillRef idx="1">
            <a:schemeClr val="lt1"/>
          </a:fillRef>
          <a:effectRef idx="0">
            <a:schemeClr val="dk1"/>
          </a:effectRef>
          <a:fontRef idx="minor">
            <a:schemeClr val="dk1"/>
          </a:fontRef>
        </p:style>
        <p:txBody>
          <a:bodyPr>
            <a:normAutofit fontScale="90000"/>
            <a:scene3d>
              <a:camera prst="orthographicFront"/>
              <a:lightRig rig="soft" dir="t">
                <a:rot lat="0" lon="0" rev="17220000"/>
              </a:lightRig>
            </a:scene3d>
            <a:sp3d prstMaterial="softEdge">
              <a:bevelT w="38100" h="38100"/>
            </a:sp3d>
          </a:bodyPr>
          <a:lstStyle/>
          <a:p>
            <a:r>
              <a:rPr lang="en-US" sz="4800" b="1" dirty="0" err="1"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Quyi</a:t>
            </a:r>
            <a:r>
              <a:rPr lang="en-US" sz="4800" b="1" dirty="0"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4800" b="1" dirty="0" err="1"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Chirchiq</a:t>
            </a:r>
            <a:r>
              <a:rPr lang="en-US" sz="4800" b="1" dirty="0"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4800" b="1" dirty="0" err="1"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tumani</a:t>
            </a:r>
            <a:r>
              <a:rPr lang="en-US" sz="4800" b="1" dirty="0"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XTB </a:t>
            </a:r>
            <a:r>
              <a:rPr lang="en-US" sz="4800" b="1" dirty="0" err="1"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tasarrufidagi 9-son umumiy o'rta ta'lim maktab direktori .v.v.b shukurov baxodirning “o'quvchi tarbiyasini oshirish  bo'yichqa”qisqacha G'oyasi</a:t>
            </a:r>
            <a:endParaRPr lang="en-US" altLang="en-US" sz="4800" b="1" dirty="0" err="1" smtClean="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14CD68"/>
            </a:gs>
            <a:gs pos="100000">
              <a:srgbClr val="0B6E38"/>
            </a:gs>
          </a:gsLst>
          <a:lin ang="5400000" scaled="0"/>
        </a:gradFill>
        <a:effectLst/>
      </p:bgPr>
    </p:bg>
    <p:spTree>
      <p:nvGrpSpPr>
        <p:cNvPr id="1" name=""/>
        <p:cNvGrpSpPr/>
        <p:nvPr/>
      </p:nvGrpSpPr>
      <p:grpSpPr/>
      <p:sp>
        <p:nvSpPr>
          <p:cNvPr id="2" name="Заголовок 1"/>
          <p:cNvSpPr>
            <a:spLocks noGrp="1"/>
          </p:cNvSpPr>
          <p:nvPr>
            <p:ph type="title"/>
          </p:nvPr>
        </p:nvSpPr>
        <p:spPr>
          <a:xfrm>
            <a:off x="457200" y="274955"/>
            <a:ext cx="8229600" cy="1002665"/>
          </a:xfrm>
        </p:spPr>
        <p:txBody>
          <a:bodyPr>
            <a:normAutofit fontScale="90000"/>
            <a:scene3d>
              <a:camera prst="orthographicFront"/>
              <a:lightRig rig="soft" dir="t">
                <a:rot lat="0" lon="0" rev="16800000"/>
              </a:lightRig>
            </a:scene3d>
            <a:sp3d prstMaterial="softEdge">
              <a:bevelT w="38100" h="38100"/>
            </a:sp3d>
          </a:bodyPr>
          <a:p>
            <a:r>
              <a:rPr lang="en-US" altLang="ru-RU">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O'quvchilarni tarbiyasini oshirish uchun qilinadigan ishlar. G'oya tavsifi</a:t>
            </a:r>
            <a:endParaRPr lang="en-US" altLang="ru-RU">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idx="1"/>
          </p:nvPr>
        </p:nvSpPr>
        <p:spPr/>
        <p:txBody>
          <a:bodyPr>
            <a:normAutofit fontScale="90000"/>
          </a:bodyPr>
          <a:p>
            <a:pPr marL="137160" indent="0">
              <a:buNone/>
            </a:pPr>
            <a:r>
              <a:rPr lang="en-US" altLang="ru-RU"/>
              <a:t>Maktab bitiruvchi sinflarni ixtsoslashtirilgan harbiy sinf ochish o'quvchini katta hayotga tayyorlash va o'quvchi ongini be'mani g'oyalarga  chalg'ishini oldini olish, o'quvchiga qattiq qo'llilik va tartibli bo'lish,berilgan topshiriqlarni masuliyatlilik bilan qabul qilishga o'rgatish.</a:t>
            </a:r>
            <a:endParaRPr lang="en-US" altLang="ru-RU"/>
          </a:p>
          <a:p>
            <a:pPr marL="137160" indent="0">
              <a:buNone/>
            </a:pPr>
            <a:r>
              <a:rPr lang="en-US" altLang="ru-RU"/>
              <a:t>Qizlarni yengiltaglik,sustit,ortiqcha ko'ngilchanlik, erkatoylilik kabi hislatlar shakillanishini oldini olishga qaratish.Harbir o'g'il qizni olgan bilimlarini hayotda amalda qo'llashni o'rgatish,ustoz shogirt ananalarin singdirish kabilarni o'rgatish  </a:t>
            </a:r>
            <a:endParaRPr lang="en-US" altLang="ru-RU"/>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14CD68"/>
            </a:gs>
            <a:gs pos="100000">
              <a:srgbClr val="0B6E38"/>
            </a:gs>
          </a:gsLst>
          <a:lin ang="5400000" scaled="0"/>
        </a:gradFill>
        <a:effectLst/>
      </p:bgPr>
    </p:bg>
    <p:spTree>
      <p:nvGrpSpPr>
        <p:cNvPr id="1" name=""/>
        <p:cNvGrpSpPr/>
        <p:nvPr/>
      </p:nvGrpSpPr>
      <p:grpSpPr/>
      <p:sp>
        <p:nvSpPr>
          <p:cNvPr id="2" name="Заголовок 1"/>
          <p:cNvSpPr>
            <a:spLocks noGrp="1"/>
          </p:cNvSpPr>
          <p:nvPr>
            <p:ph type="title"/>
          </p:nvPr>
        </p:nvSpPr>
        <p:spPr/>
        <p:txBody>
          <a:bodyPr>
            <a:scene3d>
              <a:camera prst="orthographicFront"/>
              <a:lightRig rig="soft" dir="t">
                <a:rot lat="0" lon="0" rev="16800000"/>
              </a:lightRig>
            </a:scene3d>
            <a:sp3d prstMaterial="softEdge">
              <a:bevelT w="38100" h="38100"/>
            </a:sp3d>
          </a:bodyPr>
          <a:p>
            <a:r>
              <a:rPr lang="en-US" altLang="ru-RU">
                <a:ln/>
                <a:solidFill>
                  <a:schemeClr val="tx1"/>
                </a:solidFill>
                <a:effectLst>
                  <a:outerShdw blurRad="38100" dist="19050" dir="2700000" algn="tl" rotWithShape="0">
                    <a:schemeClr val="dk1">
                      <a:alpha val="40000"/>
                    </a:schemeClr>
                  </a:outerShdw>
                </a:effectLst>
              </a:rPr>
              <a:t>Mualif haqida qisqacha</a:t>
            </a:r>
            <a:endParaRPr lang="en-US" altLang="ru-RU">
              <a:ln/>
              <a:solidFill>
                <a:schemeClr val="tx1"/>
              </a:solidFill>
              <a:effectLst>
                <a:outerShdw blurRad="38100" dist="19050" dir="2700000" algn="tl" rotWithShape="0">
                  <a:schemeClr val="dk1">
                    <a:alpha val="40000"/>
                  </a:schemeClr>
                </a:outerShdw>
              </a:effectLst>
            </a:endParaRPr>
          </a:p>
        </p:txBody>
      </p:sp>
      <p:sp>
        <p:nvSpPr>
          <p:cNvPr id="3" name="Замещающее содержимое 2"/>
          <p:cNvSpPr>
            <a:spLocks noGrp="1"/>
          </p:cNvSpPr>
          <p:nvPr>
            <p:ph idx="1"/>
          </p:nvPr>
        </p:nvSpPr>
        <p:spPr/>
        <p:txBody>
          <a:bodyPr/>
          <a:p>
            <a:r>
              <a:rPr lang="en-US" altLang="ru-RU"/>
              <a:t>Mualif SHukurov Baxodir Muxitdin o'g'li 1991-yil 20- fevralda tug'ulgan malumoti oliy 2016-yil O'zbekiston Davlat Jismoniy Tarbiya Institutni tamomlagan.Hozirda Toshkent viloyati QuyiChirchiq tumani XTB tasarufidagi 9-son umumiy o'rta talim maktabi direktor v.v.b lavozimida faoliyat yuritmoqda  </a:t>
            </a:r>
            <a:endParaRPr lang="en-US" alt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14CD68"/>
            </a:gs>
            <a:gs pos="100000">
              <a:srgbClr val="0B6E3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a:bodyPr>
          <a:lstStyle/>
          <a:p>
            <a:r>
              <a:rPr lang="en-US" altLang="ru-RU" sz="3200" dirty="0">
                <a:solidFill>
                  <a:srgbClr val="C00000"/>
                </a:solidFill>
                <a:latin typeface="Times New Roman" panose="02020603050405020304" pitchFamily="18" charset="0"/>
                <a:cs typeface="Times New Roman" panose="02020603050405020304" pitchFamily="18" charset="0"/>
              </a:rPr>
              <a:t>G'OYANI MAXSADGA MOFIQLIGI</a:t>
            </a:r>
            <a:endParaRPr lang="en-US" altLang="ru-RU" sz="3200" dirty="0">
              <a:solidFill>
                <a:srgbClr val="C00000"/>
              </a:solidFill>
              <a:latin typeface="Times New Roman" panose="02020603050405020304" pitchFamily="18" charset="0"/>
              <a:cs typeface="Times New Roman" panose="02020603050405020304" pitchFamily="18" charset="0"/>
            </a:endParaRPr>
          </a:p>
        </p:txBody>
      </p:sp>
      <p:sp>
        <p:nvSpPr>
          <p:cNvPr id="3" name="Замещающее содержимое 2"/>
          <p:cNvSpPr/>
          <p:nvPr>
            <p:ph idx="1"/>
          </p:nvPr>
        </p:nvSpPr>
        <p:spPr/>
        <p:txBody>
          <a:bodyPr>
            <a:normAutofit fontScale="80000"/>
          </a:bodyPr>
          <a:p>
            <a:r>
              <a:rPr lang="en-US" altLang="ru-RU"/>
              <a:t>Birinchi navbatda  ta'lim va tarbiyada tartib va masuliyatliylik birinchi o'rinda turadi.O'quvchi birinchi galda faqat bilimli emas tarbiyali bo'lishi ham zarur. O'z o'rnida o'quvchini katta hayotga tayyorlash hayotda o'z o'rnini topish jamiyatga foydasi tegadigan inson bo'lishi uchun ularni qattiq qo'llilik bilan tarbiyalash zarur. O'quvchi ongini yod g'oyalar tasiridan tozalash ta'limga etiborni kuchaaytirishga qaratish, ixtsoslashgan harbiy sinfni a'lo baholar bilan bitirgan  o'quvchilarni taqdirlash,imtiyozlar berish shunda o'qishga bo'lgan etibor hamda Ota onalar farzandlariga nisbatan etiborlari kuchayadi o'qish uchun kurash yanada ortadi bir gap bilan aytganda bir o'q bilan ikki quyoni urish deyiladi </a:t>
            </a:r>
            <a:endParaRPr lang="en-US" alt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14CD68"/>
            </a:gs>
            <a:gs pos="100000">
              <a:srgbClr val="0B6E3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altLang="ru-RU" sz="3200" dirty="0">
                <a:solidFill>
                  <a:srgbClr val="FF0000"/>
                </a:solidFill>
                <a:latin typeface="Times New Roman" panose="02020603050405020304" pitchFamily="18" charset="0"/>
                <a:cs typeface="Times New Roman" panose="02020603050405020304" pitchFamily="18" charset="0"/>
              </a:rPr>
              <a:t>G'oyani amalga oshirish yollari</a:t>
            </a:r>
            <a:endParaRPr lang="en-US" altLang="ru-RU" sz="3200" dirty="0">
              <a:solidFill>
                <a:srgbClr val="FF0000"/>
              </a:solidFill>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idx="1"/>
          </p:nvPr>
        </p:nvSpPr>
        <p:spPr/>
        <p:txBody>
          <a:bodyPr>
            <a:normAutofit fontScale="90000" lnSpcReduction="20000"/>
          </a:bodyPr>
          <a:p>
            <a:r>
              <a:rPr lang="en-US" altLang="ru-RU"/>
              <a:t>1. O'quvchilar 8-sinfni bitirib 9-sinfga o'tish chog'ida ixtsoslashgan harbiy sinfga imthon  topshirish imkoniyatlarni yaratish</a:t>
            </a:r>
            <a:endParaRPr lang="en-US" altLang="ru-RU"/>
          </a:p>
          <a:p>
            <a:r>
              <a:rPr lang="en-US" altLang="ru-RU"/>
              <a:t>2. Imthon topshirish : jismoniy tayyorgarlik,ona tili, matematika,fizika ,kimyo,ingiliz tili,tarbiya fani kabi fanlardan imthon topshirish (maktabda sport,fan olimpiadalari yutuqlari bor o'quvchilar suhbat asosida)</a:t>
            </a:r>
            <a:endParaRPr lang="en-US" altLang="ru-RU"/>
          </a:p>
          <a:p>
            <a:r>
              <a:rPr lang="en-US" altLang="ru-RU"/>
              <a:t>3. A'lo baholar bilan bitirgan o'quvchilarga imtiyoz yani topshirgan OTMni eng yuqori balini 12%ni imtiyoz asosida qo'lga kiritish. Shunda o'quvchi ta'lim va tarbiyasi yaxshi tomonga o'zgaradi </a:t>
            </a:r>
            <a:endParaRPr lang="en-US" altLang="ru-RU"/>
          </a:p>
          <a:p>
            <a:r>
              <a:rPr lang="en-US" altLang="ru-RU"/>
              <a:t>4. OTMlarga kira olmagan o'g'il bolalar armiyaga tayyor kadr bo'lib yetishadi </a:t>
            </a:r>
            <a:endParaRPr lang="en-US" altLang="ru-RU"/>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14CD68"/>
            </a:gs>
            <a:gs pos="100000">
              <a:srgbClr val="0B6E3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224135"/>
          </a:xfrm>
        </p:spPr>
        <p:txBody>
          <a:bodyPr>
            <a:normAutofit/>
          </a:bodyPr>
          <a:lstStyle/>
          <a:p>
            <a:r>
              <a:rPr lang="en-US" altLang="ru-RU" sz="3200" dirty="0">
                <a:solidFill>
                  <a:srgbClr val="FFFF00"/>
                </a:solidFill>
                <a:latin typeface="Times New Roman" panose="02020603050405020304" pitchFamily="18" charset="0"/>
                <a:cs typeface="Times New Roman" panose="02020603050405020304" pitchFamily="18" charset="0"/>
              </a:rPr>
              <a:t>kutilayotgan natija </a:t>
            </a:r>
            <a:endParaRPr lang="en-US" altLang="ru-RU" sz="3200" dirty="0">
              <a:solidFill>
                <a:srgbClr val="FFFF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39552" y="1916832"/>
            <a:ext cx="8208912" cy="4536504"/>
          </a:xfrm>
        </p:spPr>
        <p:txBody>
          <a:bodyPr>
            <a:normAutofit lnSpcReduction="10000"/>
          </a:bodyPr>
          <a:lstStyle/>
          <a:p>
            <a:r>
              <a:rPr lang="en-US" altLang="ru-RU" dirty="0"/>
              <a:t>1. Ixtsoslashgan harbiy sinf bitiruvchilari  birinchi galda hayotda tartib intzomga o'rganadi,qilayotgan ishini masuliyatliylik bilan bajarishga  o'rganadi, hayotda o'rganganini amalda qo'llay oladi</a:t>
            </a:r>
            <a:endParaRPr lang="en-US" altLang="ru-RU" dirty="0"/>
          </a:p>
          <a:p>
            <a:r>
              <a:rPr lang="en-US" altLang="ru-RU" dirty="0"/>
              <a:t>2. OTMlarga o'qishga kirishga qiziqish ortadi Ota ona farzandiga bo'lgan etibori kuchayadi, sustit,bezorilik,yengiltaglik, har xil diniy oqimlarga kirib ketish oldi olinadi ,ustoz shogir ananalari rivojlanadi,kattaga hurmat  eng muhumi Vatani sevish uni ardoqlash tuyg'ulari shakilanadi </a:t>
            </a:r>
            <a:endParaRPr lang="en-US" altLang="ru-RU" dirty="0"/>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14CD68"/>
            </a:gs>
            <a:gs pos="100000">
              <a:srgbClr val="0B6E38"/>
            </a:gs>
          </a:gsLst>
          <a:lin ang="5400000" scaled="0"/>
        </a:gradFill>
        <a:effectLst/>
      </p:bgPr>
    </p:bg>
    <p:spTree>
      <p:nvGrpSpPr>
        <p:cNvPr id="1" name=""/>
        <p:cNvGrpSpPr/>
        <p:nvPr/>
      </p:nvGrpSpPr>
      <p:grpSpPr/>
      <p:sp>
        <p:nvSpPr>
          <p:cNvPr id="2" name="Заголовок 1"/>
          <p:cNvSpPr>
            <a:spLocks noGrp="1"/>
          </p:cNvSpPr>
          <p:nvPr>
            <p:ph type="ctrTitle" idx="4294967295"/>
          </p:nvPr>
        </p:nvSpPr>
        <p:spPr>
          <a:xfrm>
            <a:off x="1130935" y="1472565"/>
            <a:ext cx="7098665" cy="1828800"/>
          </a:xfrm>
          <a:gradFill>
            <a:gsLst>
              <a:gs pos="0">
                <a:srgbClr val="14CD68"/>
              </a:gs>
              <a:gs pos="100000">
                <a:srgbClr val="0B6E38"/>
              </a:gs>
            </a:gsLst>
            <a:lin ang="5400000" scaled="0"/>
          </a:gradFill>
        </p:spPr>
        <p:txBody>
          <a:bodyPr>
            <a:normAutofit fontScale="90000"/>
            <a:scene3d>
              <a:camera prst="orthographicFront"/>
              <a:lightRig rig="soft" dir="t">
                <a:rot lat="0" lon="0" rev="17220000"/>
              </a:lightRig>
            </a:scene3d>
            <a:sp3d prstMaterial="softEdge">
              <a:bevelT w="38100" h="38100"/>
            </a:sp3d>
          </a:bodyPr>
          <a:p>
            <a:br>
              <a:rPr lang="en-US" altLang="en-US">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en-US" altLang="en-US">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ETIBORINGIZ UCHUN RAXMAT</a:t>
            </a:r>
            <a:endParaRPr lang="en-US" altLang="en-US">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0</TotalTime>
  <Words>3015</Words>
  <Application>WPS Presentation</Application>
  <PresentationFormat>Экран (4:3)</PresentationFormat>
  <Paragraphs>29</Paragraphs>
  <Slides>7</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7</vt:i4>
      </vt:variant>
    </vt:vector>
  </HeadingPairs>
  <TitlesOfParts>
    <vt:vector size="23" baseType="lpstr">
      <vt:lpstr>Arial</vt:lpstr>
      <vt:lpstr>SimSun</vt:lpstr>
      <vt:lpstr>Wingdings</vt:lpstr>
      <vt:lpstr>Wingdings 2</vt:lpstr>
      <vt:lpstr>Wingdings</vt:lpstr>
      <vt:lpstr>Wingdings 3</vt:lpstr>
      <vt:lpstr>Times New Roman</vt:lpstr>
      <vt:lpstr>Microsoft YaHei</vt:lpstr>
      <vt:lpstr/>
      <vt:lpstr>Arial Unicode MS</vt:lpstr>
      <vt:lpstr>Lucida Sans</vt:lpstr>
      <vt:lpstr>Book Antiqua</vt:lpstr>
      <vt:lpstr>Calibri</vt:lpstr>
      <vt:lpstr>Segoe Print</vt:lpstr>
      <vt:lpstr>Batang</vt:lpstr>
      <vt:lpstr>Апекс</vt:lpstr>
      <vt:lpstr>Quyi Chirchiq tumani XTB tasarrufidagi  9-sonli maktabning  “Yo’l xaritasi” bo’yicha  istiqboli rejasi</vt:lpstr>
      <vt:lpstr>9-UMUMIY O'RTA TA'LIM MAKTABI HAQIDA QISQACHA MALUMOT</vt:lpstr>
      <vt:lpstr>PowerPoint 演示文稿</vt:lpstr>
      <vt:lpstr>Maktab pedagog hodimlarining toifalari haqida ma’lumot. (2021 yil yanvar holatiga)</vt:lpstr>
      <vt:lpstr>Maktab pedagog hodimlarining toifalari haqida ma’lumot.  (2021 yil aprel holatiga)</vt:lpstr>
      <vt:lpstr>Maktab pedagog hodimlarining toifalari haqida ma’lumot. (2022 yil aprel holatiga)</vt:lpstr>
      <vt:lpstr> ETIBORINGIZ UCHUN RAXMAT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online</cp:lastModifiedBy>
  <cp:revision>24</cp:revision>
  <dcterms:created xsi:type="dcterms:W3CDTF">2021-01-26T05:28:00Z</dcterms:created>
  <dcterms:modified xsi:type="dcterms:W3CDTF">2021-03-01T21:15:33Z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1049-11.2.0.8641</vt:lpwstr>
  </property>
</Properties>
</file>