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45" autoAdjust="0"/>
  </p:normalViewPr>
  <p:slideViewPr>
    <p:cSldViewPr snapToGrid="0">
      <p:cViewPr>
        <p:scale>
          <a:sx n="100" d="100"/>
          <a:sy n="100" d="100"/>
        </p:scale>
        <p:origin x="47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6F66-2D7D-4E60-9096-8B302403D07C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101D-BD7B-40FF-9946-C23577CB7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7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7101D-BD7B-40FF-9946-C23577CB77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4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5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4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30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16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49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20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3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7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6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1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16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40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DBBBAA-23F3-4CEA-84ED-44112469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155" y="2548467"/>
            <a:ext cx="7286312" cy="107744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nomi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F29D884-04C4-49B5-A9D3-52BAB2840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155" y="3625914"/>
            <a:ext cx="7481045" cy="539686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Tarbiya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sifatini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xmlns="" id="{1F29D884-04C4-49B5-A9D3-52BAB28409CB}"/>
              </a:ext>
            </a:extLst>
          </p:cNvPr>
          <p:cNvSpPr txBox="1">
            <a:spLocks/>
          </p:cNvSpPr>
          <p:nvPr/>
        </p:nvSpPr>
        <p:spPr>
          <a:xfrm>
            <a:off x="3877734" y="5781645"/>
            <a:ext cx="8314265" cy="86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z-Latn-UZ" sz="1700" b="1" dirty="0" smtClean="0">
                <a:solidFill>
                  <a:srgbClr val="FF0000"/>
                </a:solidFill>
              </a:rPr>
              <a:t>Izoh</a:t>
            </a:r>
            <a:r>
              <a:rPr lang="ru-RU" sz="1700" b="1" dirty="0" smtClean="0">
                <a:solidFill>
                  <a:srgbClr val="FF0000"/>
                </a:solidFill>
              </a:rPr>
              <a:t>:</a:t>
            </a:r>
            <a:r>
              <a:rPr lang="ru-RU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mazkur taqdimot namunasini toʻldirish jarayonida kulrang matn qoʻshimcha yordam sifatida xizmat qiladi. Oxirida ushbu matn bilan birga kulrang barcha matnni oʻchirib tashlang.</a:t>
            </a:r>
            <a:endParaRPr lang="ru-RU" sz="17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9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DD3C2-DF2D-4FCF-B85F-F4561919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733" y="365126"/>
            <a:ext cx="4876800" cy="7706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Gʻoya haqida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EE13DA-48F6-4510-8C90-A7BD7BC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938"/>
            <a:ext cx="5257800" cy="4142462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1600" dirty="0" err="1" smtClean="0">
                <a:solidFill>
                  <a:schemeClr val="bg1"/>
                </a:solidFill>
              </a:rPr>
              <a:t>Sinf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rahbarligiga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berilayotgan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shuncha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imtiyozlar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ta’lim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sifatini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ko‘tarishga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xizmat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qilmaydi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deb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o‘ylab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qoldim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Tarbiya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sifatiga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ijobiy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ta’siri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bo‘lishi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mumkin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  <a:r>
              <a:rPr lang="ru-RU" sz="1600" dirty="0" err="1">
                <a:solidFill>
                  <a:schemeClr val="bg1"/>
                </a:solidFill>
              </a:rPr>
              <a:t>albatta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Yaxshisi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rahbarligini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alohida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shtat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birligi</a:t>
            </a:r>
            <a:r>
              <a:rPr lang="ru-RU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lavozim</a:t>
            </a:r>
            <a:r>
              <a:rPr lang="ru-RU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qilib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berish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kerak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Chunki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rahbarligi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uchun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yana</a:t>
            </a:r>
            <a:r>
              <a:rPr lang="en-US" sz="1600" dirty="0">
                <a:solidFill>
                  <a:schemeClr val="bg1"/>
                </a:solidFill>
              </a:rPr>
              <a:t> 1,5 </a:t>
            </a:r>
            <a:r>
              <a:rPr lang="en-US" sz="1600" dirty="0" err="1">
                <a:solidFill>
                  <a:schemeClr val="bg1"/>
                </a:solidFill>
              </a:rPr>
              <a:t>barobar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qo‘shadigan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bo‘lsa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eng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oylik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haqi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miqdoriga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sal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tenglashadi</a:t>
            </a:r>
            <a:r>
              <a:rPr lang="en-US" sz="1600" dirty="0">
                <a:solidFill>
                  <a:schemeClr val="bg1"/>
                </a:solidFill>
              </a:rPr>
              <a:t>.     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</a:t>
            </a:r>
            <a:r>
              <a:rPr lang="en-US" sz="1600" dirty="0" err="1">
                <a:solidFill>
                  <a:schemeClr val="bg1"/>
                </a:solidFill>
              </a:rPr>
              <a:t>Hozirgi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kunda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o‘qituvchi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qaysidir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fanni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egasi</a:t>
            </a:r>
            <a:r>
              <a:rPr lang="en-US" sz="1600" dirty="0">
                <a:solidFill>
                  <a:schemeClr val="bg1"/>
                </a:solidFill>
              </a:rPr>
              <a:t>, biz </a:t>
            </a:r>
            <a:r>
              <a:rPr lang="en-US" sz="1600" dirty="0" err="1">
                <a:solidFill>
                  <a:schemeClr val="bg1"/>
                </a:solidFill>
              </a:rPr>
              <a:t>unga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shu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darsi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bo‘lsa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rahbarligini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berayapmiz</a:t>
            </a:r>
            <a:r>
              <a:rPr lang="en-US" sz="1600" dirty="0">
                <a:solidFill>
                  <a:schemeClr val="bg1"/>
                </a:solidFill>
              </a:rPr>
              <a:t>. Bu </a:t>
            </a:r>
            <a:r>
              <a:rPr lang="en-US" sz="1600" dirty="0" err="1">
                <a:solidFill>
                  <a:schemeClr val="bg1"/>
                </a:solidFill>
              </a:rPr>
              <a:t>shu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rahbarniing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fanidan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ta’lim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sifatiga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salbiy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ta’sir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ko’rsatmoqda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fani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qolib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tarbiya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bilan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shug‘illanib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ketayapdi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  </a:t>
            </a:r>
            <a:r>
              <a:rPr lang="en-US" sz="1600" dirty="0" err="1">
                <a:solidFill>
                  <a:schemeClr val="bg1"/>
                </a:solidFill>
              </a:rPr>
              <a:t>Tasavvur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qiling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Respublikamizda</a:t>
            </a:r>
            <a:r>
              <a:rPr lang="en-US" sz="1600" dirty="0">
                <a:solidFill>
                  <a:schemeClr val="bg1"/>
                </a:solidFill>
              </a:rPr>
              <a:t> 10 000 (</a:t>
            </a:r>
            <a:r>
              <a:rPr lang="en-US" sz="1600" dirty="0" err="1">
                <a:solidFill>
                  <a:schemeClr val="bg1"/>
                </a:solidFill>
              </a:rPr>
              <a:t>o‘n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ming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yaqin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maktablar</a:t>
            </a:r>
            <a:r>
              <a:rPr lang="en-US" sz="1600" dirty="0">
                <a:solidFill>
                  <a:schemeClr val="bg1"/>
                </a:solidFill>
              </a:rPr>
              <a:t> bor. </a:t>
            </a:r>
            <a:r>
              <a:rPr lang="en-US" sz="1600" dirty="0" err="1">
                <a:solidFill>
                  <a:schemeClr val="bg1"/>
                </a:solidFill>
              </a:rPr>
              <a:t>Unda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o‘rta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hisobda</a:t>
            </a:r>
            <a:r>
              <a:rPr lang="en-US" sz="1600" dirty="0">
                <a:solidFill>
                  <a:schemeClr val="bg1"/>
                </a:solidFill>
              </a:rPr>
              <a:t> 20 </a:t>
            </a:r>
            <a:r>
              <a:rPr lang="en-US" sz="1600" dirty="0" err="1">
                <a:solidFill>
                  <a:schemeClr val="bg1"/>
                </a:solidFill>
              </a:rPr>
              <a:t>tadan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deylik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  (</a:t>
            </a:r>
            <a:r>
              <a:rPr lang="en-US" sz="1600" dirty="0">
                <a:solidFill>
                  <a:schemeClr val="bg1"/>
                </a:solidFill>
              </a:rPr>
              <a:t>20x10 000=200 000). Ana </a:t>
            </a:r>
            <a:r>
              <a:rPr lang="en-US" sz="1600" dirty="0" err="1">
                <a:solidFill>
                  <a:schemeClr val="bg1"/>
                </a:solidFill>
              </a:rPr>
              <a:t>shuncha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o‘qituvchini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ta’lim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berish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sifatiga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bo‘yicha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aksariyatini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zarari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tegayapdi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  Agar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rahbarligini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qanchadan-qancha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topolmay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yurgan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o‘qituvchi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kadrlarimizga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kam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soatli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muutaxassis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o‘qituvchilarimizni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darslarini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stavka</a:t>
            </a:r>
            <a:r>
              <a:rPr lang="en-US" sz="1600" dirty="0">
                <a:solidFill>
                  <a:schemeClr val="bg1"/>
                </a:solidFill>
              </a:rPr>
              <a:t> (18. 20 </a:t>
            </a:r>
            <a:r>
              <a:rPr lang="en-US" sz="1600" dirty="0" err="1">
                <a:solidFill>
                  <a:schemeClr val="bg1"/>
                </a:solidFill>
              </a:rPr>
              <a:t>soat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lasak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bo‘sh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o‘qituvchi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kashf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qilganlarimizni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rahbarlik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bilan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ta’minlasak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birinchidan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shuncha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ish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o‘rni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yaratiladi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ikkinchidan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hozirgi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rahbarlar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fanini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ta’lim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sifati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oshadi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uchinchidan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sinf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rahbar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faqat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o‘quvchilarning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tarbiyasi</a:t>
            </a:r>
            <a:r>
              <a:rPr lang="en-US" sz="1600" dirty="0">
                <a:solidFill>
                  <a:schemeClr val="bg1"/>
                </a:solidFill>
              </a:rPr>
              <a:t> (</a:t>
            </a:r>
            <a:r>
              <a:rPr lang="en-US" sz="1600" dirty="0" err="1">
                <a:solidFill>
                  <a:schemeClr val="bg1"/>
                </a:solidFill>
              </a:rPr>
              <a:t>ota-onalari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mahalla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faollari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hamkorligi</a:t>
            </a:r>
            <a:r>
              <a:rPr lang="en-US" sz="1600" dirty="0">
                <a:solidFill>
                  <a:schemeClr val="bg1"/>
                </a:solidFill>
              </a:rPr>
              <a:t>) </a:t>
            </a:r>
            <a:r>
              <a:rPr lang="en-US" sz="1600" dirty="0" err="1">
                <a:solidFill>
                  <a:schemeClr val="bg1"/>
                </a:solidFill>
              </a:rPr>
              <a:t>bilan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mashg‘o‘l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bo‘lar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edi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   </a:t>
            </a:r>
            <a:r>
              <a:rPr lang="en-US" sz="1600" dirty="0" err="1">
                <a:solidFill>
                  <a:schemeClr val="bg1"/>
                </a:solidFill>
              </a:rPr>
              <a:t>Ko‘pchilikda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shu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paytgacha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ikkisini</a:t>
            </a:r>
            <a:r>
              <a:rPr lang="en-US" sz="1600" dirty="0">
                <a:solidFill>
                  <a:schemeClr val="bg1"/>
                </a:solidFill>
              </a:rPr>
              <a:t> ham </a:t>
            </a:r>
            <a:r>
              <a:rPr lang="en-US" sz="1600" dirty="0" err="1">
                <a:solidFill>
                  <a:schemeClr val="bg1"/>
                </a:solidFill>
              </a:rPr>
              <a:t>uddalagan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ediku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degan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fikr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tug‘ilishi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mumkin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albatta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SHiddat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bilan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o‘zgarayotgan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zamonda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farzandlarimiz</a:t>
            </a:r>
            <a:r>
              <a:rPr lang="en-US" sz="1600" dirty="0">
                <a:solidFill>
                  <a:schemeClr val="bg1"/>
                </a:solidFill>
              </a:rPr>
              <a:t> ham </a:t>
            </a:r>
            <a:r>
              <a:rPr lang="en-US" sz="1600" dirty="0" err="1">
                <a:solidFill>
                  <a:schemeClr val="bg1"/>
                </a:solidFill>
              </a:rPr>
              <a:t>shunga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monan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bo‘lib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bormoqda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err="1">
                <a:solidFill>
                  <a:schemeClr val="bg1"/>
                </a:solidFill>
              </a:rPr>
              <a:t>Ularga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bu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usul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davr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talabi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bo‘lsa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kerak</a:t>
            </a:r>
            <a:r>
              <a:rPr lang="en-US" sz="1600" dirty="0">
                <a:solidFill>
                  <a:schemeClr val="bg1"/>
                </a:solidFill>
              </a:rPr>
              <a:t> deb </a:t>
            </a:r>
            <a:r>
              <a:rPr lang="en-US" sz="1600" dirty="0" err="1">
                <a:solidFill>
                  <a:schemeClr val="bg1"/>
                </a:solidFill>
              </a:rPr>
              <a:t>o‘ylayman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AB7B10A-7864-4DB8-8B74-EE666A739C0A}"/>
              </a:ext>
            </a:extLst>
          </p:cNvPr>
          <p:cNvSpPr txBox="1">
            <a:spLocks/>
          </p:cNvSpPr>
          <p:nvPr/>
        </p:nvSpPr>
        <p:spPr>
          <a:xfrm>
            <a:off x="6652319" y="153371"/>
            <a:ext cx="5446548" cy="11267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z-Latn-UZ" dirty="0" smtClean="0">
                <a:solidFill>
                  <a:schemeClr val="bg1"/>
                </a:solidFill>
              </a:rPr>
              <a:t>Maqsad va vazifalar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9C06B6B2-B8C0-4E8F-8B50-63050CA3EA13}"/>
              </a:ext>
            </a:extLst>
          </p:cNvPr>
          <p:cNvSpPr txBox="1">
            <a:spLocks/>
          </p:cNvSpPr>
          <p:nvPr/>
        </p:nvSpPr>
        <p:spPr>
          <a:xfrm>
            <a:off x="6662531" y="1344196"/>
            <a:ext cx="5257800" cy="41421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Gʻoyangizning asosiy maqsadi va vazifalarini yozing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O’quvchilarning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tarbiyasi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yaxshilanadi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Ishsiz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pedagog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xodimlar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bilan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taminlanadi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-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Ta’lim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sifati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ko’tariladi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 flipH="1">
            <a:off x="6369054" y="457200"/>
            <a:ext cx="10211" cy="50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5270442-A9A5-49FA-B361-353A54A5D151}"/>
              </a:ext>
            </a:extLst>
          </p:cNvPr>
          <p:cNvSpPr/>
          <p:nvPr/>
        </p:nvSpPr>
        <p:spPr>
          <a:xfrm>
            <a:off x="761624" y="5582265"/>
            <a:ext cx="11214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batafsil bayon eting, gʻoyangizning asosiy maqsad va vazifalarini koʻrsatib bering.</a:t>
            </a:r>
            <a:endParaRPr lang="ru-RU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867731-BA13-45B6-80F0-DB73A88B4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375679"/>
            <a:ext cx="10752667" cy="808317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Yechiladigan masalalar va muammolar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AEF0417-DFE5-4541-8EAE-A711E5FBE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933"/>
            <a:ext cx="10515600" cy="4099488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Agar </a:t>
            </a:r>
            <a:r>
              <a:rPr lang="en-US" dirty="0" err="1" smtClean="0">
                <a:solidFill>
                  <a:schemeClr val="bg1"/>
                </a:solidFill>
              </a:rPr>
              <a:t>ushbu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g’oya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oshirilsa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hozirgi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kunda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sinflarga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berkitilgan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rahbarlar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o’z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bilan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ko’proq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mashg’ul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bo’ladi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shu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fandan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ta’lim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sifati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yaxshilanadi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Ushbu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g’oya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amalga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oshirilsa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sinf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rahbarlar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faqat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o’quvchilarning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tarbiyasi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davomati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bilan</a:t>
            </a:r>
            <a:r>
              <a:rPr lang="en-US" dirty="0" smtClean="0">
                <a:solidFill>
                  <a:schemeClr val="bg1"/>
                </a:solidFill>
              </a:rPr>
              <a:t> ( Ota-</a:t>
            </a:r>
            <a:r>
              <a:rPr lang="en-US" dirty="0" err="1" smtClean="0">
                <a:solidFill>
                  <a:schemeClr val="bg1"/>
                </a:solidFill>
              </a:rPr>
              <a:t>onalar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mahalla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profilaktika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inspektorlari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hamkorligida</a:t>
            </a:r>
            <a:r>
              <a:rPr lang="en-US" dirty="0" smtClean="0">
                <a:solidFill>
                  <a:schemeClr val="bg1"/>
                </a:solidFill>
              </a:rPr>
              <a:t>)  </a:t>
            </a:r>
            <a:r>
              <a:rPr lang="en-US" dirty="0" err="1" smtClean="0">
                <a:solidFill>
                  <a:schemeClr val="bg1"/>
                </a:solidFill>
              </a:rPr>
              <a:t>shug’ullanish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imkoniyati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kengayadi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Fan </a:t>
            </a:r>
            <a:r>
              <a:rPr lang="en-US" dirty="0" err="1" smtClean="0">
                <a:solidFill>
                  <a:schemeClr val="bg1"/>
                </a:solidFill>
              </a:rPr>
              <a:t>o’qituvchilari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darslarini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tahlil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qilish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orqali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o’quvchilarning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qiziqishlarini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o’rganadi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</a:t>
            </a:r>
            <a:r>
              <a:rPr lang="en-US" dirty="0" smtClean="0">
                <a:solidFill>
                  <a:schemeClr val="bg1"/>
                </a:solidFill>
              </a:rPr>
              <a:t> fan </a:t>
            </a:r>
            <a:r>
              <a:rPr lang="en-US" dirty="0" err="1" smtClean="0">
                <a:solidFill>
                  <a:schemeClr val="bg1"/>
                </a:solidFill>
              </a:rPr>
              <a:t>to’garaklariga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jalb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qiladi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Qo’shimcha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ish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o’rinlari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yaratiladi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7001" y="1378077"/>
            <a:ext cx="9768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Siz taqdim qilayotgan gʻoya/taklifingiz xalq taʼlimi tizimida qaysi masala va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muammolarni yechib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berishini, mazkur gʻoyani amalga oshirishdan jamiyat uchun qanday foyda keltirishini bayon eting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8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05BCE00-B78C-4740-8527-AD610AC2B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1387"/>
            <a:ext cx="11480800" cy="935540"/>
          </a:xfrm>
        </p:spPr>
        <p:txBody>
          <a:bodyPr/>
          <a:lstStyle/>
          <a:p>
            <a:pPr algn="ctr"/>
            <a:r>
              <a:rPr lang="uz-Latn-UZ" sz="3600" dirty="0" smtClean="0">
                <a:solidFill>
                  <a:schemeClr val="bg1"/>
                </a:solidFill>
              </a:rPr>
              <a:t>Gʻoyani amalga oshirish mexanizmi/tamoyillari</a:t>
            </a: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E3DEB3-28AE-478C-9EDB-187C367376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552528"/>
              </p:ext>
            </p:extLst>
          </p:nvPr>
        </p:nvGraphicFramePr>
        <p:xfrm>
          <a:off x="996044" y="914399"/>
          <a:ext cx="10703379" cy="313998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32289">
                  <a:extLst>
                    <a:ext uri="{9D8B030D-6E8A-4147-A177-3AD203B41FA5}">
                      <a16:colId xmlns:a16="http://schemas.microsoft.com/office/drawing/2014/main" xmlns="" val="2972161568"/>
                    </a:ext>
                  </a:extLst>
                </a:gridCol>
                <a:gridCol w="4472517">
                  <a:extLst>
                    <a:ext uri="{9D8B030D-6E8A-4147-A177-3AD203B41FA5}">
                      <a16:colId xmlns:a16="http://schemas.microsoft.com/office/drawing/2014/main" xmlns="" val="1117263943"/>
                    </a:ext>
                  </a:extLst>
                </a:gridCol>
                <a:gridCol w="1665514">
                  <a:extLst>
                    <a:ext uri="{9D8B030D-6E8A-4147-A177-3AD203B41FA5}">
                      <a16:colId xmlns:a16="http://schemas.microsoft.com/office/drawing/2014/main" xmlns="" val="1132403771"/>
                    </a:ext>
                  </a:extLst>
                </a:gridCol>
                <a:gridCol w="3233059">
                  <a:extLst>
                    <a:ext uri="{9D8B030D-6E8A-4147-A177-3AD203B41FA5}">
                      <a16:colId xmlns:a16="http://schemas.microsoft.com/office/drawing/2014/main" xmlns="" val="716536327"/>
                    </a:ext>
                  </a:extLst>
                </a:gridCol>
              </a:tblGrid>
              <a:tr h="963387">
                <a:tc>
                  <a:txBody>
                    <a:bodyPr/>
                    <a:lstStyle/>
                    <a:p>
                      <a:pPr algn="ctr"/>
                      <a:r>
                        <a:rPr lang="uz-Latn-U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Bosqich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Bosqich nomi/tavsifi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 nomini yozing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Muddat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bajarish muddatlarini</a:t>
                      </a:r>
                      <a:r>
                        <a:rPr lang="uz-Latn-UZ" sz="1200" baseline="0" dirty="0" smtClean="0"/>
                        <a:t> kiriting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Zarur resurslar</a:t>
                      </a:r>
                      <a:endParaRPr lang="ru-RU" dirty="0"/>
                    </a:p>
                    <a:p>
                      <a:pPr algn="ctr"/>
                      <a:r>
                        <a:rPr lang="ru-RU" sz="1200" dirty="0" smtClean="0"/>
                        <a:t>(</a:t>
                      </a:r>
                      <a:r>
                        <a:rPr lang="uz-Latn-UZ" sz="1200" dirty="0" smtClean="0"/>
                        <a:t>bosqichni amalga oshirishda zarur boʻladigan resurslarni kiriting</a:t>
                      </a:r>
                      <a:r>
                        <a:rPr lang="en-US" sz="1200" dirty="0" smtClean="0"/>
                        <a:t>:</a:t>
                      </a:r>
                      <a:r>
                        <a:rPr lang="ru-RU" sz="1200" dirty="0" smtClean="0"/>
                        <a:t> </a:t>
                      </a:r>
                      <a:br>
                        <a:rPr lang="ru-RU" sz="1200" dirty="0" smtClean="0"/>
                      </a:br>
                      <a:r>
                        <a:rPr lang="uz-Latn-UZ" sz="1200" dirty="0" smtClean="0"/>
                        <a:t>texnologiyalar, mablagʻ</a:t>
                      </a:r>
                      <a:r>
                        <a:rPr lang="ru-RU" sz="1200" dirty="0" smtClean="0"/>
                        <a:t>)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628880937"/>
                  </a:ext>
                </a:extLst>
              </a:tr>
              <a:tr h="9878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uz-Latn-UZ" dirty="0" smtClean="0"/>
                        <a:t>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Maktabda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komplektlangan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sinflar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soni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haqida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ststistik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ma’lumotlar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yi’g’iladi</a:t>
                      </a:r>
                      <a:r>
                        <a:rPr lang="en-US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o’quv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boshida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rahbarligini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yuritish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uchun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tavsiyalar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ishlab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chiqish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259124"/>
                  </a:ext>
                </a:extLst>
              </a:tr>
              <a:tr h="987879">
                <a:tc>
                  <a:txBody>
                    <a:bodyPr/>
                    <a:lstStyle/>
                    <a:p>
                      <a:pPr algn="ctr"/>
                      <a:r>
                        <a:rPr lang="uz-Latn-UZ" dirty="0" smtClean="0"/>
                        <a:t>2-bosqich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Sinf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rahbarlar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uchun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bosqichma-bosqich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malaka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oshirishni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tashkil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etiladi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O’quv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yili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davomida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Malaka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oshirishni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onlayn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yoki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ana’naviy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tarzda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amalga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oshirish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uchun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dastur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ishlab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chiqish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660365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476282E-32A5-4AD4-9F66-A3091F0E250B}"/>
              </a:ext>
            </a:extLst>
          </p:cNvPr>
          <p:cNvSpPr/>
          <p:nvPr/>
        </p:nvSpPr>
        <p:spPr>
          <a:xfrm>
            <a:off x="996044" y="5557788"/>
            <a:ext cx="107033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/loyiha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amalga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oshirish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mexanizmi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/</a:t>
            </a:r>
            <a:r>
              <a:rPr lang="en-US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tamoyillari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bir necha bosqichlar va zarur resurslardan tashkil topgan. Har bir bosqich yoki loyihani bajarish uchun zarur boʻladigan muddatlar, resurslar hamda amalga oshirish bosqichlarini koʻrsatgan holda jadvalni toʻldiring.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656211-0EF9-4D9C-9C8D-05872BEF3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643" y="500062"/>
            <a:ext cx="10609157" cy="847475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Amalga oshirilgan ish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uz-Latn-UZ" sz="2800" dirty="0" smtClean="0">
                <a:solidFill>
                  <a:schemeClr val="bg1"/>
                </a:solidFill>
              </a:rPr>
              <a:t>agar mavjud boʻlsa</a:t>
            </a:r>
            <a:r>
              <a:rPr lang="ru-RU" sz="2800" dirty="0" smtClean="0">
                <a:solidFill>
                  <a:schemeClr val="bg1"/>
                </a:solidFill>
              </a:rPr>
              <a:t>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1C4BB4-5252-4CBE-8710-A69C0EAE1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5712"/>
            <a:ext cx="10515600" cy="377221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</a:t>
            </a:r>
            <a:r>
              <a:rPr lang="uz-Latn-UZ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amalga </a:t>
            </a:r>
            <a:r>
              <a:rPr lang="uz-Latn-UZ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oshirish hali boshlanmagan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8589CF1-45CA-4E14-A136-2CDBFD8E789F}"/>
              </a:ext>
            </a:extLst>
          </p:cNvPr>
          <p:cNvSpPr/>
          <p:nvPr/>
        </p:nvSpPr>
        <p:spPr>
          <a:xfrm>
            <a:off x="744642" y="5405073"/>
            <a:ext cx="106091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Balki sizning gʻoyangiz ayni vaqtda qaysidir bosqichda amalga oshirilgan boʻlishi mumkin, yaʼni allaqachon xalq taʼlimi sohasidagi qandaydir muammoni hal qilmoqda. Amalga oshirilgan ishni yuqorida bayon eting. Agar mavjud boʻlmasa,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Gʻoyani amalga oshirish hali boshlanmagan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7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7DC42A-FB3C-424B-9DCB-8518D4B9A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425095"/>
            <a:ext cx="9404723" cy="8069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Xalqaro tajriba </a:t>
            </a: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uz-Latn-UZ" dirty="0" smtClean="0">
                <a:solidFill>
                  <a:schemeClr val="bg1"/>
                </a:solidFill>
              </a:rPr>
              <a:t>namuna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B24F15-EC43-4F48-9E12-622708E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402829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Alohida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sinf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rahbarligi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uchun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shtat</a:t>
            </a: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belgilanmagan</a:t>
            </a:r>
            <a:endParaRPr lang="ru-RU" sz="24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595051D7-38CF-4B66-B0AB-643DC50EBD23}"/>
              </a:ext>
            </a:extLst>
          </p:cNvPr>
          <p:cNvSpPr/>
          <p:nvPr/>
        </p:nvSpPr>
        <p:spPr>
          <a:xfrm>
            <a:off x="838200" y="5475563"/>
            <a:ext cx="1051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Nafaqat loyiha amalga oshirilgan mamlakat, balki uning muvafaqqiyatli ekanligini koʻrsatuvchi faktlar, raqamlarni ham keltirish lozim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6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E3DB7F-E9EA-4917-952A-A5E2EA2BC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357627"/>
            <a:ext cx="9404723" cy="724156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Kutilayotgan natijalar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6790DA-0568-4D04-A920-F536833CF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8126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Agar </a:t>
            </a:r>
            <a:r>
              <a:rPr lang="en-US" dirty="0" err="1">
                <a:solidFill>
                  <a:schemeClr val="bg1"/>
                </a:solidFill>
              </a:rPr>
              <a:t>ushbu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g’oya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amalga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oshirilsa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hozirgi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kunda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sinflarga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berkitilgan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rahbarlar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o’z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ko’proq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mashg’ul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bo’ladi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shu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fandan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ta’lim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yaxshilanadi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- </a:t>
            </a:r>
            <a:r>
              <a:rPr lang="en-US" dirty="0" err="1">
                <a:solidFill>
                  <a:schemeClr val="bg1"/>
                </a:solidFill>
              </a:rPr>
              <a:t>Ushbu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g’oya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amalga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oshirilsa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sinf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rahbarlar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faqat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o’quvchilarning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tarbiyasi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davomati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bilan</a:t>
            </a:r>
            <a:r>
              <a:rPr lang="en-US" dirty="0">
                <a:solidFill>
                  <a:schemeClr val="bg1"/>
                </a:solidFill>
              </a:rPr>
              <a:t> ( Ota-</a:t>
            </a:r>
            <a:r>
              <a:rPr lang="en-US" dirty="0" err="1">
                <a:solidFill>
                  <a:schemeClr val="bg1"/>
                </a:solidFill>
              </a:rPr>
              <a:t>onalar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mahalla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profilaktika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inspektorlari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hamkorligida</a:t>
            </a:r>
            <a:r>
              <a:rPr lang="en-US" dirty="0">
                <a:solidFill>
                  <a:schemeClr val="bg1"/>
                </a:solidFill>
              </a:rPr>
              <a:t>)  </a:t>
            </a:r>
            <a:r>
              <a:rPr lang="en-US" dirty="0" err="1">
                <a:solidFill>
                  <a:schemeClr val="bg1"/>
                </a:solidFill>
              </a:rPr>
              <a:t>shug’ullanish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imkoniyati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kengayadi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Fan </a:t>
            </a:r>
            <a:r>
              <a:rPr lang="en-US" dirty="0" err="1">
                <a:solidFill>
                  <a:schemeClr val="bg1"/>
                </a:solidFill>
              </a:rPr>
              <a:t>o’qituvchilari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darslarini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tahlil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qilish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orqali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o’quvchilarning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qiziqishlarini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o’rganadi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fan </a:t>
            </a:r>
            <a:r>
              <a:rPr lang="en-US" dirty="0" err="1">
                <a:solidFill>
                  <a:schemeClr val="bg1"/>
                </a:solidFill>
              </a:rPr>
              <a:t>to’garaklariga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jalb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qiladi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Qo’shimcha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o’rinlari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yaratiladi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5951" y="1269038"/>
            <a:ext cx="7140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z-Latn-UZ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Gʻoyangizdan kutilayotgan natijalar haqida maʻlumotni kiriting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F01FC3F-EF63-4D6E-9A98-AE47137BD411}"/>
              </a:ext>
            </a:extLst>
          </p:cNvPr>
          <p:cNvSpPr/>
          <p:nvPr/>
        </p:nvSpPr>
        <p:spPr>
          <a:xfrm>
            <a:off x="271425" y="5555894"/>
            <a:ext cx="11564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b="1" dirty="0" smtClean="0">
                <a:solidFill>
                  <a:srgbClr val="FF0000"/>
                </a:solidFill>
              </a:rPr>
              <a:t>Izoh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 amalga oshirishdan qanday natijalar kutayotganingizni bayon eting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?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r>
              <a:rPr lang="uz-Latn-UZ" b="1" dirty="0" smtClean="0">
                <a:solidFill>
                  <a:srgbClr val="FF0000"/>
                </a:solidFill>
              </a:rPr>
              <a:t>Namuna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STEAM yoʻnalishlari uchun zamonaviy uskunalar bilan jihozlangan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kelajak maktablar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ni tashkil etiladi.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88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EB7E75-7F3F-435B-B7A5-575464FF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6339"/>
            <a:ext cx="9404723" cy="750439"/>
          </a:xfrm>
        </p:spPr>
        <p:txBody>
          <a:bodyPr/>
          <a:lstStyle/>
          <a:p>
            <a:pPr algn="ctr"/>
            <a:r>
              <a:rPr lang="uz-Latn-UZ" dirty="0" smtClean="0">
                <a:solidFill>
                  <a:schemeClr val="bg1"/>
                </a:solidFill>
              </a:rPr>
              <a:t>Monetizatsiya*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A9ECD4-C541-4D93-B153-70D9FC711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654" y="1182688"/>
            <a:ext cx="10718800" cy="352825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z-Latn-UZ" sz="24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endParaRPr lang="uz-Latn-UZ" sz="24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40E25F2-3BAB-45B3-B2F3-F61B01C2CE76}"/>
              </a:ext>
            </a:extLst>
          </p:cNvPr>
          <p:cNvSpPr/>
          <p:nvPr/>
        </p:nvSpPr>
        <p:spPr>
          <a:xfrm>
            <a:off x="896654" y="4710941"/>
            <a:ext cx="109827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20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*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- </a:t>
            </a:r>
            <a:r>
              <a:rPr lang="uz-Latn-UZ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loyiha/gʻoyadan mablagʻ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ishlash</a:t>
            </a:r>
            <a:endParaRPr lang="ru-RU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  <a:p>
            <a:endParaRPr lang="uz-Latn-UZ" sz="1600" b="1" dirty="0" smtClean="0">
              <a:solidFill>
                <a:srgbClr val="FF0000"/>
              </a:solidFill>
            </a:endParaRPr>
          </a:p>
          <a:p>
            <a:r>
              <a:rPr lang="uz-Latn-UZ" sz="1600" b="1" dirty="0" smtClean="0">
                <a:solidFill>
                  <a:srgbClr val="FF0000"/>
                </a:solidFill>
              </a:rPr>
              <a:t>Izoh</a:t>
            </a:r>
            <a:r>
              <a:rPr lang="ru-RU" sz="1600" b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Gʻoya/taklifingizning monetizatsiya imkoniyatlarini bayon eting. Uni monetizatsiya qilish imkoniyati mavjudmi? Jamiyatga foydasi tegib, moddiy mablagʻ keltiradimi? Agarda gʻoyangiz ijtimoiy yondashuvga asoslangan boʻlib, monetizatsiyalash koʻzda tutilmagan boʻlsa, 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«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Ushbu loyiha ijtimoiy boʻlib, unda monetizatsiyalash koʻzda tutilmagan</a:t>
            </a:r>
            <a:r>
              <a:rPr lang="ru-RU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»</a:t>
            </a:r>
            <a:r>
              <a:rPr lang="uz-Latn-UZ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deb yozing</a:t>
            </a:r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.</a:t>
            </a:r>
            <a:endParaRPr lang="uz-Latn-UZ" sz="16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0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3024</TotalTime>
  <Words>792</Words>
  <Application>Microsoft Office PowerPoint</Application>
  <PresentationFormat>Произвольный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Ион</vt:lpstr>
      <vt:lpstr>Gʻoya nomi</vt:lpstr>
      <vt:lpstr>Gʻoya haqida</vt:lpstr>
      <vt:lpstr>Yechiladigan masalalar va muammolar</vt:lpstr>
      <vt:lpstr>Gʻoyani amalga oshirish mexanizmi/tamoyillari</vt:lpstr>
      <vt:lpstr>Amalga oshirilgan ish (agar mavjud boʻlsa)</vt:lpstr>
      <vt:lpstr>Xalqaro tajriba (namuna)</vt:lpstr>
      <vt:lpstr>Kutilayotgan natijalar</vt:lpstr>
      <vt:lpstr>Monetizatsiya*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Innovation, Technology and Strategy Center under the Ministry of public education of the Republic of Uzbekistan.</dc:title>
  <dc:creator>Пользователь</dc:creator>
  <cp:lastModifiedBy>Sardor Qayumov</cp:lastModifiedBy>
  <cp:revision>204</cp:revision>
  <cp:lastPrinted>2019-10-09T12:23:08Z</cp:lastPrinted>
  <dcterms:created xsi:type="dcterms:W3CDTF">2019-02-22T10:00:41Z</dcterms:created>
  <dcterms:modified xsi:type="dcterms:W3CDTF">2021-02-03T05:59:27Z</dcterms:modified>
</cp:coreProperties>
</file>