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45" autoAdjust="0"/>
  </p:normalViewPr>
  <p:slideViewPr>
    <p:cSldViewPr snapToGrid="0">
      <p:cViewPr>
        <p:scale>
          <a:sx n="100" d="100"/>
          <a:sy n="100" d="100"/>
        </p:scale>
        <p:origin x="93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4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30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9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20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7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0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BBBAA-23F3-4CEA-84ED-441124697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155" y="2548467"/>
            <a:ext cx="7286312" cy="1077447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Название идеи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29D884-04C4-49B5-A9D3-52BAB2840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155" y="3625914"/>
            <a:ext cx="7481045" cy="53968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для учителя основ государства и права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8-11 классы</a:t>
            </a:r>
          </a:p>
        </p:txBody>
      </p:sp>
    </p:spTree>
    <p:extLst>
      <p:ext uri="{BB962C8B-B14F-4D97-AF65-F5344CB8AC3E}">
        <p14:creationId xmlns:p14="http://schemas.microsoft.com/office/powerpoint/2010/main" val="369309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DD3C2-DF2D-4FCF-B85F-F4561919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922" y="365126"/>
            <a:ext cx="2554356" cy="77065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Об идее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EE13DA-48F6-4510-8C90-A7BD7BC8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28" y="1070888"/>
            <a:ext cx="5870272" cy="4580612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научиться писать учебники, мне пришлось побывать в более чем десяти странах мира. Самое главное, на что я обратил внимание, в большинстве стран запрещено издавать учебники без методического сопровождения. У нас же уже более 15 лет не издаются учебные пособия для учителя, н говоря об остальном методическом сопровождении предмета.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Нашей творческой группой подготовлен комплект методических пособий по предмету «Основы государства и права» 8-11 класс, в который входят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900" dirty="0">
                <a:solidFill>
                  <a:schemeClr val="bg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indent="0" algn="just">
              <a:lnSpc>
                <a:spcPct val="170000"/>
              </a:lnSpc>
              <a:spcBef>
                <a:spcPts val="0"/>
              </a:spcBef>
            </a:pPr>
            <a:r>
              <a:rPr lang="ru-RU" sz="2900" b="0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Методическое пособие для учителя с указанием </a:t>
            </a:r>
            <a:r>
              <a:rPr lang="ru-RU" sz="2900" b="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90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бразовательных, развивающих, воспитательных целей, а также компетенций правового сознания и правовой культуры. Показаны примеры применения проблемного и интерактивного обучения.</a:t>
            </a:r>
            <a:endParaRPr lang="ru-RU" sz="2900" baseline="30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70000"/>
              </a:lnSpc>
              <a:spcBef>
                <a:spcPts val="0"/>
              </a:spcBef>
            </a:pPr>
            <a:r>
              <a:rPr lang="ru-RU" sz="2900" b="0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Дополнительные материалы по каждой теме всех уроков 8-11 классов в рубриках: «Это интересно», «Информация к размышлению», </a:t>
            </a:r>
            <a:r>
              <a:rPr lang="ru-RU" sz="29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«Исследуем документы и материалы», </a:t>
            </a:r>
            <a:r>
              <a:rPr lang="ru-RU" sz="2900" b="0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«Обсуждаем, спорим», словарь юридических терминов и перечень интернет-ресурсов.</a:t>
            </a:r>
          </a:p>
          <a:p>
            <a:pPr marR="0" indent="0" algn="just" rtl="0">
              <a:lnSpc>
                <a:spcPct val="170000"/>
              </a:lnSpc>
              <a:spcBef>
                <a:spcPts val="0"/>
              </a:spcBef>
            </a:pPr>
            <a:r>
              <a:rPr lang="ru-RU" sz="2900" b="0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Подготовлены презентации по всем темам программы «Основы государства и права» и «Основы конституционного права» 8-11 классов.</a:t>
            </a:r>
          </a:p>
          <a:p>
            <a:pPr marR="0" indent="0" algn="just" rtl="0">
              <a:lnSpc>
                <a:spcPct val="170000"/>
              </a:lnSpc>
              <a:spcBef>
                <a:spcPts val="0"/>
              </a:spcBef>
            </a:pPr>
            <a:r>
              <a:rPr lang="ru-RU" sz="2900" b="0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Подобраны документальные видеофильмы по отдельным, наиболее сложным темам предметов «Основы государства и права» и «Основы конституционного права» 8-11 классов.</a:t>
            </a:r>
          </a:p>
          <a:p>
            <a:pPr marR="0" indent="0" algn="just" rtl="0">
              <a:lnSpc>
                <a:spcPct val="170000"/>
              </a:lnSpc>
              <a:spcBef>
                <a:spcPts val="0"/>
              </a:spcBef>
            </a:pPr>
            <a:r>
              <a:rPr lang="ru-RU" sz="2900" b="0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Подобран набор юридических казусов для кружковой и внеклассной работы по правовому воспитанию. </a:t>
            </a:r>
          </a:p>
          <a:p>
            <a:pPr indent="0" algn="just">
              <a:lnSpc>
                <a:spcPct val="170000"/>
              </a:lnSpc>
              <a:spcBef>
                <a:spcPts val="0"/>
              </a:spcBef>
            </a:pPr>
            <a:r>
              <a:rPr lang="ru-RU" sz="2900" b="0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Особое внимание уделено применению интерактивных методов преподавания и применения знаний на практике полученных на уроках «Основы государства и права» и «Основы конституционного права» 8-11 классов.</a:t>
            </a:r>
            <a:endParaRPr lang="ru-RU" sz="2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AB7B10A-7864-4DB8-8B74-EE666A739C0A}"/>
              </a:ext>
            </a:extLst>
          </p:cNvPr>
          <p:cNvSpPr txBox="1">
            <a:spLocks/>
          </p:cNvSpPr>
          <p:nvPr/>
        </p:nvSpPr>
        <p:spPr>
          <a:xfrm>
            <a:off x="6652319" y="153371"/>
            <a:ext cx="5539681" cy="1126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Цели и задачи идеи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C06B6B2-B8C0-4E8F-8B50-63050CA3EA13}"/>
              </a:ext>
            </a:extLst>
          </p:cNvPr>
          <p:cNvSpPr txBox="1">
            <a:spLocks/>
          </p:cNvSpPr>
          <p:nvPr/>
        </p:nvSpPr>
        <p:spPr>
          <a:xfrm>
            <a:off x="6631896" y="1135781"/>
            <a:ext cx="5439453" cy="45157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b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Помочь учителю, не имеющему юридического образования в преподавании предмета «Основы государства и права» в 8-11 классах.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b="1" baseline="30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Особое внимание уделено применению учащимися полученных </a:t>
            </a:r>
            <a:r>
              <a:rPr lang="ru-RU" sz="2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на уроках «Основы государства и права» и «Основы конституционного права</a:t>
            </a:r>
            <a:r>
              <a:rPr lang="ru-RU" sz="2000" b="1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8-11 классов</a:t>
            </a:r>
            <a:r>
              <a:rPr lang="ru-RU" sz="20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практике.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H="1">
            <a:off x="6369054" y="457200"/>
            <a:ext cx="10211" cy="502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42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67731-BA13-45B6-80F0-DB73A88B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334" y="375679"/>
            <a:ext cx="9855466" cy="808317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Решаемые задачи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и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EF0417-DFE5-4541-8EAE-A711E5FB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933"/>
            <a:ext cx="10515600" cy="40994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AutoNum type="arabicPeriod"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Повышения правового воспитания учащихся и формирование их моральных качеств.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Умение применять полученные знания учащимися при изучении Конституции и законов на практике.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Повышение интереса учащихся к данному предмету и повышения уровня квалификации учителей.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Снижение уровня преступности среди молодежи. </a:t>
            </a:r>
            <a:r>
              <a:rPr lang="ru-RU" dirty="0"/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6687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BCE00-B78C-4740-8527-AD610AC2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172" y="81387"/>
            <a:ext cx="10574735" cy="93554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Механизм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ru-RU" dirty="0">
                <a:solidFill>
                  <a:schemeClr val="bg1"/>
                </a:solidFill>
              </a:rPr>
              <a:t>Принцип реализации идеи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E3DEB3-28AE-478C-9EDB-187C36737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44534"/>
              </p:ext>
            </p:extLst>
          </p:nvPr>
        </p:nvGraphicFramePr>
        <p:xfrm>
          <a:off x="996044" y="914399"/>
          <a:ext cx="10703379" cy="579174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16477">
                  <a:extLst>
                    <a:ext uri="{9D8B030D-6E8A-4147-A177-3AD203B41FA5}">
                      <a16:colId xmlns:a16="http://schemas.microsoft.com/office/drawing/2014/main" val="2972161568"/>
                    </a:ext>
                  </a:extLst>
                </a:gridCol>
                <a:gridCol w="4588329">
                  <a:extLst>
                    <a:ext uri="{9D8B030D-6E8A-4147-A177-3AD203B41FA5}">
                      <a16:colId xmlns:a16="http://schemas.microsoft.com/office/drawing/2014/main" val="1117263943"/>
                    </a:ext>
                  </a:extLst>
                </a:gridCol>
                <a:gridCol w="1665514">
                  <a:extLst>
                    <a:ext uri="{9D8B030D-6E8A-4147-A177-3AD203B41FA5}">
                      <a16:colId xmlns:a16="http://schemas.microsoft.com/office/drawing/2014/main" val="1132403771"/>
                    </a:ext>
                  </a:extLst>
                </a:gridCol>
                <a:gridCol w="3233059">
                  <a:extLst>
                    <a:ext uri="{9D8B030D-6E8A-4147-A177-3AD203B41FA5}">
                      <a16:colId xmlns:a16="http://schemas.microsoft.com/office/drawing/2014/main" val="716536327"/>
                    </a:ext>
                  </a:extLst>
                </a:gridCol>
              </a:tblGrid>
              <a:tr h="963387">
                <a:tc>
                  <a:txBody>
                    <a:bodyPr/>
                    <a:lstStyle/>
                    <a:p>
                      <a:pPr algn="ctr"/>
                      <a:r>
                        <a:rPr lang="uz-Cyrl-U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Этапа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Название/описание этапа </a:t>
                      </a:r>
                    </a:p>
                    <a:p>
                      <a:pPr algn="ctr"/>
                      <a:r>
                        <a:rPr lang="ru-RU" sz="1200" dirty="0"/>
                        <a:t>(напишите название этапа)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</a:t>
                      </a:r>
                    </a:p>
                    <a:p>
                      <a:pPr algn="ctr"/>
                      <a:r>
                        <a:rPr lang="ru-RU" sz="1200" dirty="0"/>
                        <a:t>(введите срок исполнения этапа)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Необходимые ресурсы </a:t>
                      </a:r>
                    </a:p>
                    <a:p>
                      <a:pPr algn="ctr"/>
                      <a:r>
                        <a:rPr lang="ru-RU" sz="1200" dirty="0"/>
                        <a:t>(введите необходимые ресурсы для реализации этапа</a:t>
                      </a:r>
                      <a:r>
                        <a:rPr lang="en-US" sz="1200" dirty="0"/>
                        <a:t>:</a:t>
                      </a:r>
                      <a:r>
                        <a:rPr lang="ru-RU" sz="1200" dirty="0"/>
                        <a:t> </a:t>
                      </a:r>
                      <a:br>
                        <a:rPr lang="ru-RU" sz="1200" dirty="0"/>
                      </a:br>
                      <a:r>
                        <a:rPr lang="ru-RU" sz="1200" dirty="0"/>
                        <a:t>технологии</a:t>
                      </a:r>
                      <a:r>
                        <a:rPr lang="en-US" sz="1200" dirty="0"/>
                        <a:t>,</a:t>
                      </a:r>
                      <a:r>
                        <a:rPr lang="ru-RU" sz="1200" dirty="0"/>
                        <a:t> сумма)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8880937"/>
                  </a:ext>
                </a:extLst>
              </a:tr>
              <a:tr h="98787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1й этап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Подготовка методических пособий и других материалов для 8-11 классов.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Февраль, 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Гонорар авторам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9124"/>
                  </a:ext>
                </a:extLst>
              </a:tr>
              <a:tr h="98787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dirty="0"/>
                        <a:t>2й </a:t>
                      </a:r>
                      <a:r>
                        <a:rPr lang="ru-RU" dirty="0"/>
                        <a:t>этап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Редактирование и рецензирование методических пособий и материалов на русском и узбекском языках.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Март, 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Оплата редактору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0365"/>
                  </a:ext>
                </a:extLst>
              </a:tr>
              <a:tr h="101237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z-Cyrl-UZ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3й </a:t>
                      </a: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этап 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Издание методических материалов, изготовление сайта для размещения дополнительной информации и видеоматериалов.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Апрель-май, 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Стоимость 1 экземпляра каждого пособия ( в зависимости от тиража) 15-20 тыс. сум.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098591"/>
                  </a:ext>
                </a:extLst>
              </a:tr>
              <a:tr h="62731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z-Cyrl-UZ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4й </a:t>
                      </a: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этап 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Выдача в аренду учителям-предметникам и распространение информации о сайт для учителей правоведения.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Август-сентябрь, 2011.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89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30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56211-0EF9-4D9C-9C8D-05872BEF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43" y="500062"/>
            <a:ext cx="10609157" cy="847475"/>
          </a:xfrm>
        </p:spPr>
        <p:txBody>
          <a:bodyPr/>
          <a:lstStyle/>
          <a:p>
            <a:pPr algn="ctr"/>
            <a:r>
              <a:rPr lang="ru-RU">
                <a:solidFill>
                  <a:schemeClr val="bg1"/>
                </a:solidFill>
              </a:rPr>
              <a:t>Проделанная работа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1C4BB4-5252-4CBE-8710-A69C0EAE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5712"/>
            <a:ext cx="10725149" cy="44542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400" b="1" dirty="0">
              <a:solidFill>
                <a:schemeClr val="bg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</a:pPr>
            <a:r>
              <a:rPr lang="ru-RU" b="1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Подготовлены методическое пособие для учителя с указанием </a:t>
            </a:r>
            <a:r>
              <a:rPr lang="ru-RU" b="1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развивающих, воспитательных, компетенций правового сознания и правовой культуры. Показаны примеры применения проблемного и интерактивного обучения.</a:t>
            </a:r>
            <a:endParaRPr lang="ru-RU" b="1" baseline="30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</a:pPr>
            <a:r>
              <a:rPr lang="ru-RU" b="1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Собраны дополнительные материалы по каждой теме всех уроков 8-11 классов в рубриках: «Это интересно», «Информация к размышлению», </a:t>
            </a:r>
            <a:r>
              <a:rPr lang="ru-RU" b="1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«Исследуем документы и материалы», </a:t>
            </a:r>
            <a:r>
              <a:rPr lang="ru-RU" b="1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«Обсуждаем, спорим», словарь юридических терминов и перечень интернет-ресурсов.</a:t>
            </a:r>
          </a:p>
          <a:p>
            <a:pPr marL="0" marR="0" indent="0" algn="just" rtl="0">
              <a:lnSpc>
                <a:spcPct val="150000"/>
              </a:lnSpc>
              <a:spcBef>
                <a:spcPts val="0"/>
              </a:spcBef>
            </a:pPr>
            <a:r>
              <a:rPr lang="ru-RU" b="1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Подготовлены презентации по всем темам программы «Основы государства и права» и «Основы конституционного права» 8-11 классов.</a:t>
            </a:r>
          </a:p>
          <a:p>
            <a:pPr marL="0" marR="0" indent="0" algn="just" rtl="0">
              <a:lnSpc>
                <a:spcPct val="150000"/>
              </a:lnSpc>
              <a:spcBef>
                <a:spcPts val="0"/>
              </a:spcBef>
            </a:pPr>
            <a:r>
              <a:rPr lang="ru-RU" b="1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Подобраны документальные видеофильмы по отдельным, наиболее сложным темам предметов «Основы государства и права» и «Основы конституционного права» 8-11 классов.</a:t>
            </a:r>
          </a:p>
          <a:p>
            <a:pPr marL="0" marR="0" indent="0" algn="just" rtl="0">
              <a:lnSpc>
                <a:spcPct val="150000"/>
              </a:lnSpc>
              <a:spcBef>
                <a:spcPts val="0"/>
              </a:spcBef>
            </a:pPr>
            <a:r>
              <a:rPr lang="ru-RU" b="1" i="0" u="none" strike="noStrike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Подобран набор юридических казусов для кружковой и внеклассной работы по правовому воспитанию. </a:t>
            </a:r>
          </a:p>
          <a:p>
            <a:pPr marL="0" indent="0">
              <a:buNone/>
            </a:pPr>
            <a:endParaRPr lang="ru-RU" sz="1200" dirty="0">
              <a:solidFill>
                <a:schemeClr val="bg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27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DC42A-FB3C-424B-9DCB-8518D4B9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5095"/>
            <a:ext cx="9404723" cy="80693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Международный опыт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24F15-EC43-4F48-9E12-622708E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402829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 такой работы проводится практически во всех учебных заведениях Европы и США и данная идея актуальна и имеет спрос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6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3DB7F-E9EA-4917-952A-A5E2EA2B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357627"/>
            <a:ext cx="9404723" cy="72415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Ожидаемые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6790DA-0568-4D04-A920-F536833C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2351"/>
          </a:xfrm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50000"/>
              </a:lnSpc>
              <a:buAutoNum type="arabicPeriod"/>
            </a:pPr>
            <a:r>
              <a:rPr lang="ru-RU" sz="33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Повышения правового воспитания учащихся и формирование их моральных качеств.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ru-RU" sz="33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применять полученные знания учащимися при изучении Конституции и законов на практике.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ru-RU" sz="33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интереса учащихся к данному предмету и повышения уровня квалификации учителей.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ru-RU" sz="3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уровня преступности среди молодежи.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ru-RU" sz="3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показывает практика, большинство нарушений закона происходит из-за его незнания и уверенности, что за нарушение закона ничего не будет.</a:t>
            </a:r>
          </a:p>
          <a:p>
            <a:pPr algn="just">
              <a:lnSpc>
                <a:spcPct val="150000"/>
              </a:lnSpc>
              <a:buAutoNum type="arabicPeriod"/>
            </a:pPr>
            <a:r>
              <a:rPr lang="ru-RU" sz="3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ярко показали события в Белоруссии и России во время несанкционированных митингов.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-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75081" y="1269038"/>
            <a:ext cx="2837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Ожидаемых результаты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668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B7E75-7F3F-435B-B7A5-575464FF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3843"/>
            <a:ext cx="9404723" cy="75043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Монетизация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A9ECD4-C541-4D93-B153-70D9FC71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52825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социальный проект, построенный на самоокупаемости. Реализовать данную идею в полном объеме можно только путем включения данных работ в список издания за счет бюджета государства с последующей  выдачей в аренду учителям-предметникам.</a:t>
            </a:r>
          </a:p>
        </p:txBody>
      </p:sp>
    </p:spTree>
    <p:extLst>
      <p:ext uri="{BB962C8B-B14F-4D97-AF65-F5344CB8AC3E}">
        <p14:creationId xmlns:p14="http://schemas.microsoft.com/office/powerpoint/2010/main" val="420040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2928</TotalTime>
  <Words>792</Words>
  <Application>Microsoft Office PowerPoint</Application>
  <PresentationFormat>Широкоэкранный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3</vt:lpstr>
      <vt:lpstr>Ион</vt:lpstr>
      <vt:lpstr>Название идеи</vt:lpstr>
      <vt:lpstr>Об идее </vt:lpstr>
      <vt:lpstr>Решаемые задачи  и проблемы</vt:lpstr>
      <vt:lpstr>Механизм/Принцип реализации идеи</vt:lpstr>
      <vt:lpstr>Проделанная работа</vt:lpstr>
      <vt:lpstr>Международный опыт</vt:lpstr>
      <vt:lpstr>Ожидаемые результаты</vt:lpstr>
      <vt:lpstr>Монетизация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Innovation, Technology and Strategy Center under the Ministry of public education of the Republic of Uzbekistan.</dc:title>
  <dc:creator>Пользователь</dc:creator>
  <cp:lastModifiedBy>Пользователь</cp:lastModifiedBy>
  <cp:revision>127</cp:revision>
  <dcterms:created xsi:type="dcterms:W3CDTF">2019-02-22T10:00:41Z</dcterms:created>
  <dcterms:modified xsi:type="dcterms:W3CDTF">2021-01-31T11:27:35Z</dcterms:modified>
</cp:coreProperties>
</file>