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67" d="100"/>
          <a:sy n="67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08.05.2021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1700213"/>
            <a:ext cx="8486775" cy="2871787"/>
          </a:xfrm>
        </p:spPr>
        <p:txBody>
          <a:bodyPr/>
          <a:lstStyle/>
          <a:p>
            <a:pPr algn="ctr"/>
            <a:r>
              <a:rPr lang="en-US" sz="5000" b="1" dirty="0" err="1">
                <a:solidFill>
                  <a:srgbClr val="FF0000"/>
                </a:solidFill>
              </a:rPr>
              <a:t>Ta'lim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sifatini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oshirishga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xizmat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qiluvchi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kichkina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va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lekin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zarur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en-US" sz="5000" b="1" dirty="0" err="1">
                <a:solidFill>
                  <a:srgbClr val="FF0000"/>
                </a:solidFill>
              </a:rPr>
              <a:t>mexanizm</a:t>
            </a:r>
            <a:endParaRPr lang="ru-RU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783"/>
            <a:ext cx="5257800" cy="517929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Mening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fikrim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shundan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iboratki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umumiy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o'rta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ta'lim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muassasalarida</a:t>
            </a:r>
            <a:r>
              <a:rPr lang="ru-RU" dirty="0">
                <a:solidFill>
                  <a:schemeClr val="bg1"/>
                </a:solidFill>
              </a:rPr>
              <a:t> TA'LIM SIFATINI OSHIRISH </a:t>
            </a:r>
            <a:r>
              <a:rPr lang="ru-RU" dirty="0" err="1">
                <a:solidFill>
                  <a:schemeClr val="bg1"/>
                </a:solidFill>
              </a:rPr>
              <a:t>lozimligi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yuzasidan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bugungi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kunda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juda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ko'plab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ishlar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boshlab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yuborilgan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va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maqsadli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ishlar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ham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rejalashtirilgan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dirty="0" err="1">
                <a:solidFill>
                  <a:schemeClr val="bg1"/>
                </a:solidFill>
              </a:rPr>
              <a:t>Biroq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ta'lim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sifatini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oshgani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yoki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pastga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qarab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ketayotganligi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yoki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va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boshqa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shunga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o'xshash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vaziyatlarni</a:t>
            </a:r>
            <a:r>
              <a:rPr lang="ru-RU" dirty="0">
                <a:solidFill>
                  <a:schemeClr val="bg1"/>
                </a:solidFill>
              </a:rPr>
              <a:t> 100 </a:t>
            </a:r>
            <a:r>
              <a:rPr lang="ru-RU" dirty="0" err="1">
                <a:solidFill>
                  <a:schemeClr val="bg1"/>
                </a:solidFill>
              </a:rPr>
              <a:t>foiz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qamrab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olib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aniq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bir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faktli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ma'lumotni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hech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ayta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olmasa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kerak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dirty="0" err="1">
                <a:solidFill>
                  <a:schemeClr val="bg1"/>
                </a:solidFill>
              </a:rPr>
              <a:t>Sababi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maktabda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ta'lim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sifatini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qay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darajada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ekanligini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avvalo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maktabning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o'quv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ishlari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bo'yicha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direktor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o'rinbosari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bilishi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kerak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bo'lsa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har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bir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o'quvchining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bilim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darajasini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yuqoriga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yoki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pastga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o'sish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diagrammasini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o'quvchiga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va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fan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o'qituvchilariga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bildirib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borishi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kerak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52319" y="1135781"/>
            <a:ext cx="5257800" cy="51792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smtClean="0">
                <a:solidFill>
                  <a:schemeClr val="bg1"/>
                </a:solidFill>
              </a:rPr>
              <a:t>      </a:t>
            </a:r>
            <a:r>
              <a:rPr lang="en-US" sz="1900" b="1" dirty="0" err="1" smtClean="0">
                <a:solidFill>
                  <a:schemeClr val="bg1"/>
                </a:solidFill>
              </a:rPr>
              <a:t>Ushbu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g’oyaning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asosiy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maqsad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va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vazifalari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quyidagilardan</a:t>
            </a:r>
            <a:r>
              <a:rPr lang="en-US" sz="1900" b="1" dirty="0" smtClean="0">
                <a:solidFill>
                  <a:schemeClr val="bg1"/>
                </a:solidFill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</a:rPr>
              <a:t>iborat</a:t>
            </a:r>
            <a:r>
              <a:rPr lang="en-US" sz="1900" b="1" dirty="0" smtClean="0">
                <a:solidFill>
                  <a:schemeClr val="bg1"/>
                </a:solidFill>
              </a:rPr>
              <a:t>:</a:t>
            </a:r>
            <a:endParaRPr lang="uz-Latn-UZ" sz="1900" b="1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- </a:t>
            </a:r>
            <a:r>
              <a:rPr lang="en-US" sz="1900" dirty="0" err="1" smtClean="0">
                <a:solidFill>
                  <a:schemeClr val="bg1"/>
                </a:solidFill>
              </a:rPr>
              <a:t>Maktabda</a:t>
            </a:r>
            <a:r>
              <a:rPr lang="en-US" sz="1900" dirty="0" smtClean="0">
                <a:solidFill>
                  <a:schemeClr val="bg1"/>
                </a:solidFill>
              </a:rPr>
              <a:t> O’IBDO’ </a:t>
            </a:r>
            <a:r>
              <a:rPr lang="en-US" sz="1900" dirty="0" err="1" smtClean="0">
                <a:solidFill>
                  <a:schemeClr val="bg1"/>
                </a:solidFill>
              </a:rPr>
              <a:t>mavqeini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oshirish</a:t>
            </a:r>
            <a:r>
              <a:rPr lang="en-US" sz="1900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- </a:t>
            </a:r>
            <a:r>
              <a:rPr lang="en-US" sz="1900" dirty="0" err="1" smtClean="0">
                <a:solidFill>
                  <a:schemeClr val="bg1"/>
                </a:solidFill>
              </a:rPr>
              <a:t>Maktablarni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kuchli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rahbar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kadrlar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bilan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ta’minlash</a:t>
            </a:r>
            <a:r>
              <a:rPr lang="en-US" sz="1900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- </a:t>
            </a:r>
            <a:r>
              <a:rPr lang="en-US" sz="1900" dirty="0" err="1" smtClean="0">
                <a:solidFill>
                  <a:schemeClr val="bg1"/>
                </a:solidFill>
              </a:rPr>
              <a:t>Maktab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o’qituvchilarining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bilim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darajasini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zamonaviy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talablar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darajasiga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ko’tarish</a:t>
            </a:r>
            <a:r>
              <a:rPr lang="en-US" sz="1900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- </a:t>
            </a:r>
            <a:r>
              <a:rPr lang="en-US" sz="1900" dirty="0" err="1" smtClean="0">
                <a:solidFill>
                  <a:schemeClr val="bg1"/>
                </a:solidFill>
              </a:rPr>
              <a:t>Maktab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o’quvchilarin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mustaqil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hayotga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tayyorlash</a:t>
            </a:r>
            <a:r>
              <a:rPr lang="en-US" sz="19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en-US" sz="1900" dirty="0" err="1" smtClean="0">
                <a:solidFill>
                  <a:schemeClr val="bg1"/>
                </a:solidFill>
              </a:rPr>
              <a:t>Maktab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o’quvchilarin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bugungi</a:t>
            </a:r>
            <a:r>
              <a:rPr lang="en-US" sz="1900" dirty="0" smtClean="0">
                <a:solidFill>
                  <a:schemeClr val="bg1"/>
                </a:solidFill>
              </a:rPr>
              <a:t> kun </a:t>
            </a:r>
            <a:r>
              <a:rPr lang="en-US" sz="1900" dirty="0" err="1" smtClean="0">
                <a:solidFill>
                  <a:schemeClr val="bg1"/>
                </a:solidFill>
              </a:rPr>
              <a:t>uchun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komil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inson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qilib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tarbiyalanishlari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uchun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zarur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sharoitlarni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yaratih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en-US" sz="1900" dirty="0" err="1" smtClean="0">
                <a:solidFill>
                  <a:schemeClr val="bg1"/>
                </a:solidFill>
              </a:rPr>
              <a:t>Maktablar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o’rtasida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kuchli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raqobatni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shakllantirish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va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ta’limiy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rivojlanishning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yuqori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darajaga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ko’tarish</a:t>
            </a:r>
            <a:r>
              <a:rPr lang="en-US" sz="1900" dirty="0" smtClean="0">
                <a:solidFill>
                  <a:schemeClr val="bg1"/>
                </a:solidFill>
              </a:rPr>
              <a:t>.  </a:t>
            </a:r>
            <a:endParaRPr lang="ru-RU" sz="19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89852" y="1135781"/>
            <a:ext cx="5106" cy="5179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23279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3" y="1041116"/>
            <a:ext cx="11043179" cy="5373972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Mazkur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taklif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maktablarda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olib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borilayotgan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ta’lim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darajasining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aniq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ifodasini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yaqqol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ko’rsatib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bera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oladi</a:t>
            </a:r>
            <a:r>
              <a:rPr lang="en-US" sz="3200" dirty="0" smtClean="0">
                <a:solidFill>
                  <a:schemeClr val="bg1"/>
                </a:solidFill>
              </a:rPr>
              <a:t>. Ana </a:t>
            </a:r>
            <a:r>
              <a:rPr lang="en-US" sz="3200" dirty="0" err="1" smtClean="0">
                <a:solidFill>
                  <a:schemeClr val="bg1"/>
                </a:solidFill>
              </a:rPr>
              <a:t>shunga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asosan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kelgusida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qilinishi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lozim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bo’lgan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maqsadli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ishlarning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aniq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rejasini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belgilab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olish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mumkin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Shuningdek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maktablarda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ta’lim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sifatini</a:t>
            </a:r>
            <a:r>
              <a:rPr lang="en-US" sz="3200" dirty="0" smtClean="0">
                <a:solidFill>
                  <a:schemeClr val="bg1"/>
                </a:solidFill>
              </a:rPr>
              <a:t> real </a:t>
            </a:r>
            <a:r>
              <a:rPr lang="en-US" sz="3200" dirty="0" err="1" smtClean="0">
                <a:solidFill>
                  <a:schemeClr val="bg1"/>
                </a:solidFill>
              </a:rPr>
              <a:t>baholash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tizimi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yaratiladi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hamda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maktablarda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shunday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samarali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ishlarni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bajara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oladigan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rahbar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o’qituvchilar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jamoasi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shakllanadi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buning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natijasida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ta’lim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sifatini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anchagina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oshirish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mumkin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Ta’lim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tizimidagi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yutuqlarni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aytmasak</a:t>
            </a:r>
            <a:r>
              <a:rPr lang="en-US" sz="3200" dirty="0" smtClean="0">
                <a:solidFill>
                  <a:schemeClr val="bg1"/>
                </a:solidFill>
              </a:rPr>
              <a:t> ham </a:t>
            </a:r>
            <a:r>
              <a:rPr lang="en-US" sz="3200" dirty="0" err="1" smtClean="0">
                <a:solidFill>
                  <a:schemeClr val="bg1"/>
                </a:solidFill>
              </a:rPr>
              <a:t>yaqqol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ko’rinib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o’z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natijasini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bermoqda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lekin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qaysi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joyimizda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og‘riqli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nuqtalarimiz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borligini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hech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aniq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fakt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bilan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umumiy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tizimni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qamrab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oladigan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darajada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ayta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olmaydi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Shu </a:t>
            </a:r>
            <a:r>
              <a:rPr lang="en-US" sz="3200" dirty="0" err="1" smtClean="0">
                <a:solidFill>
                  <a:schemeClr val="bg1"/>
                </a:solidFill>
              </a:rPr>
              <a:t>sababli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ushbu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taklifni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amaliyotda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qo’llash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natijasida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respublikamiz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ta’lim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tizimida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muhim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qadam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bo’lishidan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tashqari</a:t>
            </a:r>
            <a:r>
              <a:rPr lang="en-US" sz="3200" dirty="0" smtClean="0">
                <a:solidFill>
                  <a:schemeClr val="bg1"/>
                </a:solidFill>
              </a:rPr>
              <a:t> keying </a:t>
            </a:r>
            <a:r>
              <a:rPr lang="en-US" sz="3200" dirty="0" err="1" smtClean="0">
                <a:solidFill>
                  <a:schemeClr val="bg1"/>
                </a:solidFill>
              </a:rPr>
              <a:t>qadamni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qaysi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tarafga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qanday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uzunlikda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tashlashimizga</a:t>
            </a:r>
            <a:r>
              <a:rPr lang="en-US" sz="3200" dirty="0" smtClean="0">
                <a:solidFill>
                  <a:schemeClr val="bg1"/>
                </a:solidFill>
              </a:rPr>
              <a:t> ham </a:t>
            </a:r>
            <a:r>
              <a:rPr lang="en-US" sz="3200" dirty="0" err="1" smtClean="0">
                <a:solidFill>
                  <a:schemeClr val="bg1"/>
                </a:solidFill>
              </a:rPr>
              <a:t>bog’liq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bo’ladi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-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3078"/>
              </p:ext>
            </p:extLst>
          </p:nvPr>
        </p:nvGraphicFramePr>
        <p:xfrm>
          <a:off x="996044" y="914399"/>
          <a:ext cx="10703379" cy="43161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32289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472517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Sinovdan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o’tgan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O’IBDO’larni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maqsadli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rejasiga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asosan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ustamalar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bilan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rag’batlantirish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tartibini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ishlab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chiqish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oy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Mazkur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tartibni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ishlab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chiqib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qonun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hujjati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sifatida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tadiqlash</a:t>
                      </a:r>
                      <a:r>
                        <a:rPr lang="en-US" sz="1600" dirty="0" smtClean="0"/>
                        <a:t>. (</a:t>
                      </a:r>
                      <a:r>
                        <a:rPr lang="en-US" sz="1600" dirty="0" err="1" smtClean="0"/>
                        <a:t>har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bir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hudud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yoki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maktabning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ichki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imkoniyatlari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boshqa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parametrladan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kelib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chiqqan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holda</a:t>
                      </a:r>
                      <a:r>
                        <a:rPr lang="en-US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754924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Sinovdan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o’tmagan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O’IBDO’larni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oylik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maoshidan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ushlab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qolish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yoki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ishdan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bo’shatish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tartibini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ishlab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chiqish</a:t>
                      </a:r>
                      <a:r>
                        <a:rPr lang="en-US" sz="1500" baseline="0" dirty="0" smtClean="0"/>
                        <a:t>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oy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898434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3-bosqich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Maktablardagi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baseline="0" dirty="0" err="1" smtClean="0"/>
                        <a:t>O’IBDO’larining</a:t>
                      </a:r>
                      <a:r>
                        <a:rPr lang="en-US" sz="1500" baseline="0" dirty="0" smtClean="0"/>
                        <a:t> AKT </a:t>
                      </a:r>
                      <a:r>
                        <a:rPr lang="en-US" sz="1500" baseline="0" dirty="0" err="1" smtClean="0"/>
                        <a:t>savodxonligini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aniqlash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bo’yicha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sinov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materiallarini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tayyorlash</a:t>
                      </a:r>
                      <a:r>
                        <a:rPr lang="en-US" sz="1500" baseline="0" dirty="0" smtClean="0"/>
                        <a:t>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oy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Maktablarda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O’IBDO’larning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mutaxassisliklari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qiladigan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ishlari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hamda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maktab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imkoniyatlaridan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kelib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chiqib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materiallarni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darajalarga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bo’lgan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holda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ishlab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chiqib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olish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4-bosqich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Maktablardagi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baseline="0" dirty="0" err="1" smtClean="0"/>
                        <a:t>O’IBDO’larining</a:t>
                      </a:r>
                      <a:r>
                        <a:rPr lang="en-US" sz="1500" baseline="0" dirty="0" smtClean="0"/>
                        <a:t> AKT </a:t>
                      </a:r>
                      <a:r>
                        <a:rPr lang="en-US" sz="1500" baseline="0" dirty="0" err="1" smtClean="0"/>
                        <a:t>savodxonligini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aniqlash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bo’yicha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sinov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o’tkazish</a:t>
                      </a:r>
                      <a:r>
                        <a:rPr lang="en-US" sz="1500" baseline="0" dirty="0" smtClean="0"/>
                        <a:t>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oy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resurslardan tashkil topgan. Har bir bosqich yoki loyihani bajarish uchun zarur boʻladigan muddatlar, resurslar 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uz-Latn-UZ" sz="2400" dirty="0">
                <a:solidFill>
                  <a:schemeClr val="bg1"/>
                </a:solidFill>
              </a:rPr>
              <a:t>Gʻoyani amalga oshirish hali boshlanmagan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97416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z-Latn-UZ" sz="2400" dirty="0" smtClean="0">
                <a:solidFill>
                  <a:schemeClr val="bg1"/>
                </a:solidFill>
              </a:rPr>
              <a:t>Xalqaro tajribada xorijiy mamlakatlarda amalga oshirilgan, dolzarb va talabga ega boʻlgan oʻxshash (muqobil) gʻoya namunasini bayon eting.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Xalqaro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tajribada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xorijiy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mamlakatlarda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amalga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oshirilgan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ishlarni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keltiradigan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bo’lsak</a:t>
            </a:r>
            <a:r>
              <a:rPr lang="en-US" sz="2400" dirty="0" smtClean="0">
                <a:solidFill>
                  <a:schemeClr val="bg1"/>
                </a:solidFill>
              </a:rPr>
              <a:t>, PISA, PIRLS </a:t>
            </a:r>
            <a:r>
              <a:rPr lang="en-US" sz="2400" dirty="0" err="1" smtClean="0">
                <a:solidFill>
                  <a:schemeClr val="bg1"/>
                </a:solidFill>
              </a:rPr>
              <a:t>va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shunga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o’xshash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xalqaro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tadqiqotlarni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davlatlar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darajasida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juda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oddiy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elementigacha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ochib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holda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tahlil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qilib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beriladi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Biroq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bizda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darajadagi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tahliliy</a:t>
            </a:r>
            <a:r>
              <a:rPr lang="en-US" sz="2400" dirty="0" smtClean="0">
                <a:solidFill>
                  <a:schemeClr val="bg1"/>
                </a:solidFill>
              </a:rPr>
              <a:t> statistic </a:t>
            </a:r>
            <a:r>
              <a:rPr lang="en-US" sz="2400" dirty="0" err="1" smtClean="0">
                <a:solidFill>
                  <a:schemeClr val="bg1"/>
                </a:solidFill>
              </a:rPr>
              <a:t>ma’lumotlar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bilan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ishlash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ko’nikmasiga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mutaxassislar</a:t>
            </a:r>
            <a:r>
              <a:rPr lang="en-US" sz="2400" dirty="0" smtClean="0">
                <a:solidFill>
                  <a:schemeClr val="bg1"/>
                </a:solidFill>
              </a:rPr>
              <a:t> ham </a:t>
            </a:r>
            <a:r>
              <a:rPr lang="en-US" sz="2400" dirty="0" err="1" smtClean="0">
                <a:solidFill>
                  <a:schemeClr val="bg1"/>
                </a:solidFill>
              </a:rPr>
              <a:t>yetarli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emas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Shunday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ekan</a:t>
            </a:r>
            <a:r>
              <a:rPr lang="en-US" sz="2400" dirty="0" smtClean="0">
                <a:solidFill>
                  <a:schemeClr val="bg1"/>
                </a:solidFill>
              </a:rPr>
              <a:t> biz </a:t>
            </a:r>
            <a:r>
              <a:rPr lang="en-US" sz="2400" dirty="0" err="1" smtClean="0">
                <a:solidFill>
                  <a:schemeClr val="bg1"/>
                </a:solidFill>
              </a:rPr>
              <a:t>har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maktabning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bevosita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o’quv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jarayoni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uchun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mas’ul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xodimlari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xisoblangan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O’IBDO’larini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darajaga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yetira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olsakgina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oqsoqlanayotgan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joyimizni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aniq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bilgan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holda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vaqtida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bartaraf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qila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olishimiz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mumkin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Shunday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bo’lmas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ta’lim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uchun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tikilgan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qanday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kuch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mablag’lar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xavoga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uchib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ketishi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mumkin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22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Mazkur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g’oyani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oshirish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degani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ta’lim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sifati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bo’yicha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dunyoda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yetakchilik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qilayotgan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davlatlar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qatoriga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qo’shilish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Maktablarda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Ta’lim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sifatini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yuqori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darajaga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chiqarish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extimoli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juda</a:t>
            </a:r>
            <a:r>
              <a:rPr lang="en-US" dirty="0" smtClean="0">
                <a:solidFill>
                  <a:schemeClr val="bg1"/>
                </a:solidFill>
              </a:rPr>
              <a:t> kata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O’quvchilarni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aniq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maqsadga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yo’naltiruvchi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tizim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yaratiladi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O’qituvchilarni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darajasini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aniq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belgilab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beradi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hokazolar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ko’p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282704"/>
            <a:ext cx="10718800" cy="39751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Mazkur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g’oyani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bevosita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g’oya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muallifi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uchun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emas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balki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tizim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uchun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monetizatsiyalash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mumkindir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Sababi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maktablardagi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O’IBDO’larining</a:t>
            </a:r>
            <a:r>
              <a:rPr lang="en-US" sz="2400" dirty="0" smtClean="0">
                <a:solidFill>
                  <a:schemeClr val="bg1"/>
                </a:solidFill>
              </a:rPr>
              <a:t> AKT </a:t>
            </a:r>
            <a:r>
              <a:rPr lang="en-US" sz="2400" dirty="0" err="1" smtClean="0">
                <a:solidFill>
                  <a:schemeClr val="bg1"/>
                </a:solidFill>
              </a:rPr>
              <a:t>bo’yicha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tahliliy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ma’lumotlar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bilan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ishlash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kjo’nikmasiga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bo’lmasa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ma’lum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foizlarda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oylik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maoshidan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ushlab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qolish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aksincha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yetarli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tushunchaga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bo’lganlarga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ustamalar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belgilash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mexanizmi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haqida</a:t>
            </a:r>
            <a:r>
              <a:rPr lang="en-US" sz="2400" dirty="0" smtClean="0">
                <a:solidFill>
                  <a:schemeClr val="bg1"/>
                </a:solidFill>
              </a:rPr>
              <a:t> gap </a:t>
            </a:r>
            <a:r>
              <a:rPr lang="en-US" sz="2400" dirty="0" err="1" smtClean="0">
                <a:solidFill>
                  <a:schemeClr val="bg1"/>
                </a:solidFill>
              </a:rPr>
              <a:t>boryapti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Buni</a:t>
            </a:r>
            <a:r>
              <a:rPr lang="en-US" sz="2400" dirty="0" smtClean="0">
                <a:solidFill>
                  <a:schemeClr val="bg1"/>
                </a:solidFill>
              </a:rPr>
              <a:t> ham </a:t>
            </a:r>
            <a:r>
              <a:rPr lang="en-US" sz="2400" dirty="0" err="1" smtClean="0">
                <a:solidFill>
                  <a:schemeClr val="bg1"/>
                </a:solidFill>
              </a:rPr>
              <a:t>lozim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bo’lsa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tartibi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ishlab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chiqiladi</a:t>
            </a:r>
            <a:r>
              <a:rPr lang="en-US" sz="2400" dirty="0" smtClean="0">
                <a:solidFill>
                  <a:schemeClr val="bg1"/>
                </a:solidFill>
              </a:rPr>
              <a:t>.  </a:t>
            </a:r>
            <a:endParaRPr lang="uz-Latn-U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3060</TotalTime>
  <Words>708</Words>
  <Application>Microsoft Office PowerPoint</Application>
  <PresentationFormat>Широкоэкранный</PresentationFormat>
  <Paragraphs>62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Ион</vt:lpstr>
      <vt:lpstr>Ta'lim sifatini oshirishga xizmat qiluvchi kichkina va lekin zarur mexanizm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Admin</cp:lastModifiedBy>
  <cp:revision>208</cp:revision>
  <cp:lastPrinted>2019-10-09T12:23:08Z</cp:lastPrinted>
  <dcterms:created xsi:type="dcterms:W3CDTF">2019-02-22T10:00:41Z</dcterms:created>
  <dcterms:modified xsi:type="dcterms:W3CDTF">2021-05-08T10:43:49Z</dcterms:modified>
</cp:coreProperties>
</file>